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0" r:id="rId3"/>
    <p:sldId id="271" r:id="rId4"/>
    <p:sldId id="261" r:id="rId5"/>
    <p:sldId id="266" r:id="rId6"/>
    <p:sldId id="267" r:id="rId7"/>
    <p:sldId id="268" r:id="rId8"/>
    <p:sldId id="27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B05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F30BF-E144-411A-A891-B1FCF2BE3B4F}" v="18" dt="2023-11-13T16:46:23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C0FA9D-D609-4FFD-9DDE-2D5D0550D2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16541"/>
            <a:ext cx="11915775" cy="2420471"/>
          </a:xfrm>
        </p:spPr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Körperberechnungen</a:t>
            </a:r>
            <a:r>
              <a:rPr lang="en-GB" dirty="0"/>
              <a:t> </a:t>
            </a:r>
          </a:p>
          <a:p>
            <a:r>
              <a:rPr lang="en-GB" dirty="0" err="1"/>
              <a:t>Pyramide</a:t>
            </a:r>
            <a:r>
              <a:rPr lang="en-GB" dirty="0"/>
              <a:t>, Kegel, Kugel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27DC1C-2964-0EB4-E71D-DFD909C2B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435" y="2537012"/>
            <a:ext cx="5585130" cy="403370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7135384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E4A0B759-666C-1900-B1F0-6E89C117ED2E}"/>
              </a:ext>
            </a:extLst>
          </p:cNvPr>
          <p:cNvSpPr txBox="1">
            <a:spLocks/>
          </p:cNvSpPr>
          <p:nvPr/>
        </p:nvSpPr>
        <p:spPr>
          <a:xfrm>
            <a:off x="138112" y="268941"/>
            <a:ext cx="11915775" cy="637950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Wie fit bist du ?</a:t>
            </a:r>
          </a:p>
          <a:p>
            <a:pPr algn="l" fontAlgn="t">
              <a:lnSpc>
                <a:spcPct val="150000"/>
              </a:lnSpc>
              <a:spcBef>
                <a:spcPts val="0"/>
              </a:spcBef>
            </a:pPr>
            <a:endParaRPr lang="en-GB" sz="320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>
                <a:solidFill>
                  <a:srgbClr val="FFFFFF"/>
                </a:solidFill>
                <a:latin typeface="Calibri" panose="020F0502020204030204" pitchFamily="34" charset="0"/>
              </a:rPr>
              <a:t>Größenangaben umrechnen</a:t>
            </a:r>
            <a:endParaRPr lang="en-DE" sz="3200">
              <a:latin typeface="Arial" panose="020B0604020202020204" pitchFamily="34" charset="0"/>
            </a:endParaRPr>
          </a:p>
          <a:p>
            <a:pPr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>
                <a:solidFill>
                  <a:srgbClr val="FFFFFF"/>
                </a:solidFill>
                <a:latin typeface="Calibri" panose="020F0502020204030204" pitchFamily="34" charset="0"/>
              </a:rPr>
              <a:t>Körper darstellen</a:t>
            </a:r>
            <a:endParaRPr lang="en-DE" sz="3200">
              <a:latin typeface="Arial" panose="020B0604020202020204" pitchFamily="34" charset="0"/>
            </a:endParaRPr>
          </a:p>
          <a:p>
            <a:pPr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>
                <a:solidFill>
                  <a:srgbClr val="FFFFFF"/>
                </a:solidFill>
                <a:latin typeface="Calibri" panose="020F0502020204030204" pitchFamily="34" charset="0"/>
              </a:rPr>
              <a:t>Dreiecke, Vierecke, Kreise</a:t>
            </a:r>
            <a:endParaRPr lang="en-DE" sz="3200">
              <a:latin typeface="Arial" panose="020B0604020202020204" pitchFamily="34" charset="0"/>
            </a:endParaRPr>
          </a:p>
          <a:p>
            <a:pPr algn="l" fontAlgn="t">
              <a:lnSpc>
                <a:spcPct val="150000"/>
              </a:lnSpc>
              <a:spcBef>
                <a:spcPts val="0"/>
              </a:spcBef>
            </a:pPr>
            <a:r>
              <a:rPr lang="en-GB" sz="3200">
                <a:solidFill>
                  <a:srgbClr val="FFFFFF"/>
                </a:solidFill>
                <a:latin typeface="Calibri" panose="020F0502020204030204" pitchFamily="34" charset="0"/>
              </a:rPr>
              <a:t>Oberflächeninhalt und Volumen</a:t>
            </a:r>
            <a:endParaRPr lang="en-DE" sz="3200" dirty="0"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A5D81B-CA13-72A2-9CA7-81290D19626E}"/>
              </a:ext>
            </a:extLst>
          </p:cNvPr>
          <p:cNvGrpSpPr/>
          <p:nvPr/>
        </p:nvGrpSpPr>
        <p:grpSpPr>
          <a:xfrm>
            <a:off x="6324599" y="2755014"/>
            <a:ext cx="5135400" cy="792000"/>
            <a:chOff x="6324599" y="2875388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" name="Star: 5 Points 4">
              <a:extLst>
                <a:ext uri="{FF2B5EF4-FFF2-40B4-BE49-F238E27FC236}">
                  <a16:creationId xmlns:a16="http://schemas.microsoft.com/office/drawing/2014/main" id="{2379965B-E762-D4AA-AD53-D8473CCE522E}"/>
                </a:ext>
              </a:extLst>
            </p:cNvPr>
            <p:cNvSpPr/>
            <p:nvPr/>
          </p:nvSpPr>
          <p:spPr>
            <a:xfrm>
              <a:off x="63245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51BFE5E6-6324-ADC5-64C5-2B930174F672}"/>
                </a:ext>
              </a:extLst>
            </p:cNvPr>
            <p:cNvSpPr/>
            <p:nvPr/>
          </p:nvSpPr>
          <p:spPr>
            <a:xfrm>
              <a:off x="741044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FE486C57-EF00-79FD-0612-CF54196822AD}"/>
                </a:ext>
              </a:extLst>
            </p:cNvPr>
            <p:cNvSpPr/>
            <p:nvPr/>
          </p:nvSpPr>
          <p:spPr>
            <a:xfrm>
              <a:off x="84962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8" name="Star: 5 Points 7">
              <a:extLst>
                <a:ext uri="{FF2B5EF4-FFF2-40B4-BE49-F238E27FC236}">
                  <a16:creationId xmlns:a16="http://schemas.microsoft.com/office/drawing/2014/main" id="{6625C38C-2BEE-7951-A425-642BD54BF621}"/>
                </a:ext>
              </a:extLst>
            </p:cNvPr>
            <p:cNvSpPr/>
            <p:nvPr/>
          </p:nvSpPr>
          <p:spPr>
            <a:xfrm>
              <a:off x="958214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0F87618C-8D3C-6E07-077D-86D06BF1B2DB}"/>
                </a:ext>
              </a:extLst>
            </p:cNvPr>
            <p:cNvSpPr/>
            <p:nvPr/>
          </p:nvSpPr>
          <p:spPr>
            <a:xfrm>
              <a:off x="10667999" y="2875388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6067C-5208-FE70-5D31-6176CE4AF931}"/>
              </a:ext>
            </a:extLst>
          </p:cNvPr>
          <p:cNvGrpSpPr/>
          <p:nvPr/>
        </p:nvGrpSpPr>
        <p:grpSpPr>
          <a:xfrm>
            <a:off x="6324599" y="3497477"/>
            <a:ext cx="5135400" cy="792000"/>
            <a:chOff x="6324599" y="3617176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" name="Star: 5 Points 10">
              <a:extLst>
                <a:ext uri="{FF2B5EF4-FFF2-40B4-BE49-F238E27FC236}">
                  <a16:creationId xmlns:a16="http://schemas.microsoft.com/office/drawing/2014/main" id="{2B29F922-2CEF-EF47-4953-8F26ABC6B26C}"/>
                </a:ext>
              </a:extLst>
            </p:cNvPr>
            <p:cNvSpPr/>
            <p:nvPr/>
          </p:nvSpPr>
          <p:spPr>
            <a:xfrm>
              <a:off x="63245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Star: 5 Points 11">
              <a:extLst>
                <a:ext uri="{FF2B5EF4-FFF2-40B4-BE49-F238E27FC236}">
                  <a16:creationId xmlns:a16="http://schemas.microsoft.com/office/drawing/2014/main" id="{17476E67-D91E-28CF-7F0D-EAA50A393B78}"/>
                </a:ext>
              </a:extLst>
            </p:cNvPr>
            <p:cNvSpPr/>
            <p:nvPr/>
          </p:nvSpPr>
          <p:spPr>
            <a:xfrm>
              <a:off x="741044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Star: 5 Points 12">
              <a:extLst>
                <a:ext uri="{FF2B5EF4-FFF2-40B4-BE49-F238E27FC236}">
                  <a16:creationId xmlns:a16="http://schemas.microsoft.com/office/drawing/2014/main" id="{87E4C7C3-2542-2B46-5821-66F50C945E7D}"/>
                </a:ext>
              </a:extLst>
            </p:cNvPr>
            <p:cNvSpPr/>
            <p:nvPr/>
          </p:nvSpPr>
          <p:spPr>
            <a:xfrm>
              <a:off x="84962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Star: 5 Points 13">
              <a:extLst>
                <a:ext uri="{FF2B5EF4-FFF2-40B4-BE49-F238E27FC236}">
                  <a16:creationId xmlns:a16="http://schemas.microsoft.com/office/drawing/2014/main" id="{9EF820F1-ED80-598D-1871-ACE527E53794}"/>
                </a:ext>
              </a:extLst>
            </p:cNvPr>
            <p:cNvSpPr/>
            <p:nvPr/>
          </p:nvSpPr>
          <p:spPr>
            <a:xfrm>
              <a:off x="958214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id="{12C81974-097C-2E5E-962F-D1B7A954C938}"/>
                </a:ext>
              </a:extLst>
            </p:cNvPr>
            <p:cNvSpPr/>
            <p:nvPr/>
          </p:nvSpPr>
          <p:spPr>
            <a:xfrm>
              <a:off x="10667999" y="3617176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BF586F0-2ED3-4B40-5A6B-CFC24AC9CA22}"/>
              </a:ext>
            </a:extLst>
          </p:cNvPr>
          <p:cNvGrpSpPr/>
          <p:nvPr/>
        </p:nvGrpSpPr>
        <p:grpSpPr>
          <a:xfrm>
            <a:off x="6324599" y="4239940"/>
            <a:ext cx="5135400" cy="792000"/>
            <a:chOff x="6324599" y="4358964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7" name="Star: 5 Points 16">
              <a:extLst>
                <a:ext uri="{FF2B5EF4-FFF2-40B4-BE49-F238E27FC236}">
                  <a16:creationId xmlns:a16="http://schemas.microsoft.com/office/drawing/2014/main" id="{A8DC7F22-33CF-886F-0461-667763A64C42}"/>
                </a:ext>
              </a:extLst>
            </p:cNvPr>
            <p:cNvSpPr/>
            <p:nvPr/>
          </p:nvSpPr>
          <p:spPr>
            <a:xfrm>
              <a:off x="63245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8" name="Star: 5 Points 17">
              <a:extLst>
                <a:ext uri="{FF2B5EF4-FFF2-40B4-BE49-F238E27FC236}">
                  <a16:creationId xmlns:a16="http://schemas.microsoft.com/office/drawing/2014/main" id="{B407C8B3-2CA4-3B4B-6331-39A73F6CB92B}"/>
                </a:ext>
              </a:extLst>
            </p:cNvPr>
            <p:cNvSpPr/>
            <p:nvPr/>
          </p:nvSpPr>
          <p:spPr>
            <a:xfrm>
              <a:off x="741044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9" name="Star: 5 Points 18">
              <a:extLst>
                <a:ext uri="{FF2B5EF4-FFF2-40B4-BE49-F238E27FC236}">
                  <a16:creationId xmlns:a16="http://schemas.microsoft.com/office/drawing/2014/main" id="{B402101A-E7E9-F45C-D8C0-4ECC3FBE737F}"/>
                </a:ext>
              </a:extLst>
            </p:cNvPr>
            <p:cNvSpPr/>
            <p:nvPr/>
          </p:nvSpPr>
          <p:spPr>
            <a:xfrm>
              <a:off x="84962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0" name="Star: 5 Points 19">
              <a:extLst>
                <a:ext uri="{FF2B5EF4-FFF2-40B4-BE49-F238E27FC236}">
                  <a16:creationId xmlns:a16="http://schemas.microsoft.com/office/drawing/2014/main" id="{2E3ECEFA-C2D7-E269-70DA-0F34FE5E9353}"/>
                </a:ext>
              </a:extLst>
            </p:cNvPr>
            <p:cNvSpPr/>
            <p:nvPr/>
          </p:nvSpPr>
          <p:spPr>
            <a:xfrm>
              <a:off x="958214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1" name="Star: 5 Points 20">
              <a:extLst>
                <a:ext uri="{FF2B5EF4-FFF2-40B4-BE49-F238E27FC236}">
                  <a16:creationId xmlns:a16="http://schemas.microsoft.com/office/drawing/2014/main" id="{9A692C6C-2EE3-7A84-F53E-06B944C53C36}"/>
                </a:ext>
              </a:extLst>
            </p:cNvPr>
            <p:cNvSpPr/>
            <p:nvPr/>
          </p:nvSpPr>
          <p:spPr>
            <a:xfrm>
              <a:off x="10667999" y="4358964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92F8D8-536F-F518-A391-60FCF7B931BF}"/>
              </a:ext>
            </a:extLst>
          </p:cNvPr>
          <p:cNvGrpSpPr/>
          <p:nvPr/>
        </p:nvGrpSpPr>
        <p:grpSpPr>
          <a:xfrm>
            <a:off x="6324599" y="4982403"/>
            <a:ext cx="5135400" cy="792000"/>
            <a:chOff x="6324599" y="5392540"/>
            <a:chExt cx="5135400" cy="7920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Star: 5 Points 22">
              <a:extLst>
                <a:ext uri="{FF2B5EF4-FFF2-40B4-BE49-F238E27FC236}">
                  <a16:creationId xmlns:a16="http://schemas.microsoft.com/office/drawing/2014/main" id="{D283DB7F-C4E9-2388-4540-012874DB303D}"/>
                </a:ext>
              </a:extLst>
            </p:cNvPr>
            <p:cNvSpPr/>
            <p:nvPr/>
          </p:nvSpPr>
          <p:spPr>
            <a:xfrm>
              <a:off x="63245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4" name="Star: 5 Points 23">
              <a:extLst>
                <a:ext uri="{FF2B5EF4-FFF2-40B4-BE49-F238E27FC236}">
                  <a16:creationId xmlns:a16="http://schemas.microsoft.com/office/drawing/2014/main" id="{AD0394EC-9F12-4940-5967-FD1DEB4ED529}"/>
                </a:ext>
              </a:extLst>
            </p:cNvPr>
            <p:cNvSpPr/>
            <p:nvPr/>
          </p:nvSpPr>
          <p:spPr>
            <a:xfrm>
              <a:off x="741044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5" name="Star: 5 Points 24">
              <a:extLst>
                <a:ext uri="{FF2B5EF4-FFF2-40B4-BE49-F238E27FC236}">
                  <a16:creationId xmlns:a16="http://schemas.microsoft.com/office/drawing/2014/main" id="{B3601F3C-5DDF-D16C-C7AB-0C64C29DBAD1}"/>
                </a:ext>
              </a:extLst>
            </p:cNvPr>
            <p:cNvSpPr/>
            <p:nvPr/>
          </p:nvSpPr>
          <p:spPr>
            <a:xfrm>
              <a:off x="84962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6" name="Star: 5 Points 25">
              <a:extLst>
                <a:ext uri="{FF2B5EF4-FFF2-40B4-BE49-F238E27FC236}">
                  <a16:creationId xmlns:a16="http://schemas.microsoft.com/office/drawing/2014/main" id="{AB953A39-085F-C559-BEB7-0AB43DCE2170}"/>
                </a:ext>
              </a:extLst>
            </p:cNvPr>
            <p:cNvSpPr/>
            <p:nvPr/>
          </p:nvSpPr>
          <p:spPr>
            <a:xfrm>
              <a:off x="958214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7" name="Star: 5 Points 26">
              <a:extLst>
                <a:ext uri="{FF2B5EF4-FFF2-40B4-BE49-F238E27FC236}">
                  <a16:creationId xmlns:a16="http://schemas.microsoft.com/office/drawing/2014/main" id="{9E460853-743A-4023-FA3D-0C9048414200}"/>
                </a:ext>
              </a:extLst>
            </p:cNvPr>
            <p:cNvSpPr/>
            <p:nvPr/>
          </p:nvSpPr>
          <p:spPr>
            <a:xfrm>
              <a:off x="10667999" y="5392540"/>
              <a:ext cx="792000" cy="792000"/>
            </a:xfrm>
            <a:prstGeom prst="star5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236700749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19003" cy="646112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Größenangaben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umrechnen</a:t>
            </a:r>
            <a:endParaRPr lang="en-DE" sz="3600" i="0" u="none" strike="noStrike" dirty="0">
              <a:effectLst/>
              <a:latin typeface="Arial" panose="020B0604020202020204" pitchFamily="34" charset="0"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828441-0C3D-A3D4-F320-D78CA0F2FF10}"/>
              </a:ext>
            </a:extLst>
          </p:cNvPr>
          <p:cNvGrpSpPr/>
          <p:nvPr/>
        </p:nvGrpSpPr>
        <p:grpSpPr>
          <a:xfrm>
            <a:off x="2233061" y="1588169"/>
            <a:ext cx="8239226" cy="4831881"/>
            <a:chOff x="2156059" y="1744648"/>
            <a:chExt cx="7931217" cy="456952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D722FC5-A07A-EC62-5B76-90FE6B732E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biLevel thresh="25000"/>
            </a:blip>
            <a:srcRect l="1995"/>
            <a:stretch/>
          </p:blipFill>
          <p:spPr>
            <a:xfrm>
              <a:off x="2338938" y="1744648"/>
              <a:ext cx="7652493" cy="456952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9C8E4B5-5B53-0806-FF87-476EE9B5E717}"/>
                </a:ext>
              </a:extLst>
            </p:cNvPr>
            <p:cNvSpPr/>
            <p:nvPr/>
          </p:nvSpPr>
          <p:spPr>
            <a:xfrm>
              <a:off x="2156059" y="3390900"/>
              <a:ext cx="7931217" cy="37257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Körper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darstellen</a:t>
            </a: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61874D-0D83-4860-275B-6777F631EA60}"/>
              </a:ext>
            </a:extLst>
          </p:cNvPr>
          <p:cNvSpPr/>
          <p:nvPr/>
        </p:nvSpPr>
        <p:spPr>
          <a:xfrm>
            <a:off x="683643" y="3238500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9D7E47-6D12-F139-58F1-7607FC12EB36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3441283" y="1427645"/>
            <a:ext cx="5993075" cy="5138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331E61-3555-C584-E1D7-C2EFF46CB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428" b="47006"/>
          <a:stretch/>
        </p:blipFill>
        <p:spPr>
          <a:xfrm>
            <a:off x="3441283" y="2734235"/>
            <a:ext cx="5993073" cy="14164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023D41-4804-2C12-20D8-4D24FD79DE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71126" b="8623"/>
          <a:stretch/>
        </p:blipFill>
        <p:spPr>
          <a:xfrm>
            <a:off x="3441282" y="5127810"/>
            <a:ext cx="5993073" cy="10405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194CF83-8D1F-E2BE-7C2F-2292418AA9C3}"/>
              </a:ext>
            </a:extLst>
          </p:cNvPr>
          <p:cNvSpPr/>
          <p:nvPr/>
        </p:nvSpPr>
        <p:spPr>
          <a:xfrm>
            <a:off x="2430285" y="4153084"/>
            <a:ext cx="8239226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306242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8203793" cy="646112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Dreiecke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FFFFFF"/>
                </a:solidFill>
                <a:latin typeface="Calibri" panose="020F0502020204030204" pitchFamily="34" charset="0"/>
              </a:rPr>
              <a:t>Vierecke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</a:rPr>
              <a:t>, </a:t>
            </a:r>
            <a:r>
              <a:rPr lang="en-GB" dirty="0" err="1">
                <a:solidFill>
                  <a:srgbClr val="FFFFFF"/>
                </a:solidFill>
                <a:latin typeface="Calibri" panose="020F0502020204030204" pitchFamily="34" charset="0"/>
              </a:rPr>
              <a:t>Kreise</a:t>
            </a: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2B0168-F754-9993-FCFB-10F07FB1D7F8}"/>
              </a:ext>
            </a:extLst>
          </p:cNvPr>
          <p:cNvSpPr/>
          <p:nvPr/>
        </p:nvSpPr>
        <p:spPr>
          <a:xfrm>
            <a:off x="683643" y="3354572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E2C7F-391E-14D7-F7CC-5022E47ECFD1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1929730" y="1797556"/>
            <a:ext cx="8332539" cy="434326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5F8A4E2-55F6-18C3-0247-97AAA6050931}"/>
              </a:ext>
            </a:extLst>
          </p:cNvPr>
          <p:cNvSpPr/>
          <p:nvPr/>
        </p:nvSpPr>
        <p:spPr>
          <a:xfrm>
            <a:off x="1929729" y="3265403"/>
            <a:ext cx="8469329" cy="3939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6574748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8243887" cy="646112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4: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Oberflächeninhalt</a:t>
            </a:r>
            <a:r>
              <a:rPr lang="en-GB" sz="3600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und </a:t>
            </a:r>
            <a:r>
              <a:rPr lang="en-GB" sz="3600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Volumen</a:t>
            </a:r>
            <a:endParaRPr lang="en-DE" sz="36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98435F-BE74-E7B1-3B11-1501615D065C}"/>
              </a:ext>
            </a:extLst>
          </p:cNvPr>
          <p:cNvSpPr/>
          <p:nvPr/>
        </p:nvSpPr>
        <p:spPr>
          <a:xfrm>
            <a:off x="683643" y="3238500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0D144A-C848-6C15-5380-DA3FDD4713B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3293732" y="1354133"/>
            <a:ext cx="5604535" cy="54316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A968D3-D8FA-831A-2CF3-C1FDD61F1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t="20284" b="56444"/>
          <a:stretch/>
        </p:blipFill>
        <p:spPr>
          <a:xfrm>
            <a:off x="3293731" y="2458572"/>
            <a:ext cx="5604535" cy="126402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89C6ADC-DAC1-5BB4-B082-EF768DE25FC4}"/>
              </a:ext>
            </a:extLst>
          </p:cNvPr>
          <p:cNvSpPr/>
          <p:nvPr/>
        </p:nvSpPr>
        <p:spPr>
          <a:xfrm>
            <a:off x="1505004" y="3722595"/>
            <a:ext cx="9181990" cy="190026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96E33D-1768-EA71-235C-321AF50ED1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5518" t="70986"/>
          <a:stretch/>
        </p:blipFill>
        <p:spPr>
          <a:xfrm>
            <a:off x="7529183" y="5018364"/>
            <a:ext cx="1538848" cy="17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5160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Fun126,127 pro Thema (4!) </a:t>
            </a:r>
            <a:r>
              <a:rPr lang="en-GB" dirty="0" err="1"/>
              <a:t>mindestens</a:t>
            </a:r>
            <a:r>
              <a:rPr lang="en-GB" dirty="0"/>
              <a:t> 3 </a:t>
            </a:r>
            <a:r>
              <a:rPr lang="en-GB" dirty="0" err="1"/>
              <a:t>Aufgaben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2023-11-13T16:46:34Z</dcterms:modified>
</cp:coreProperties>
</file>