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05" r:id="rId5"/>
    <p:sldId id="315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6:41.841" v="4847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6:41.841" v="4847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41.841" v="4847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addSp delSp modSp new mod">
        <pc:chgData name="Abels, Patrick" userId="ba666de4-0d21-43a6-8e66-51a18aae1b4a" providerId="ADAL" clId="{133AA99A-5491-4DE5-9695-40E01B78DF6F}" dt="2026-06-28T12:42:55.033" v="4829" actId="20577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6-28T12:42:55.033" v="4829" actId="20577"/>
          <ac:spMkLst>
            <pc:docMk/>
            <pc:sldMk cId="731342146" sldId="316"/>
            <ac:spMk id="3" creationId="{6724E909-53D3-198E-2E98-3E1E2E11A00C}"/>
          </ac:spMkLst>
        </pc:spChg>
      </pc:sldChg>
      <pc:sldChg chg="modSp mod">
        <pc:chgData name="Abels, Patrick" userId="ba666de4-0d21-43a6-8e66-51a18aae1b4a" providerId="ADAL" clId="{133AA99A-5491-4DE5-9695-40E01B78DF6F}" dt="2026-06-28T12:43:00.760" v="4834" actId="20577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6-28T12:43:00.760" v="4834" actId="20577"/>
          <ac:spMkLst>
            <pc:docMk/>
            <pc:sldMk cId="1099358135" sldId="317"/>
            <ac:spMk id="3" creationId="{DD79377A-5D4B-2934-ED40-C2FEB8633EAB}"/>
          </ac:spMkLst>
        </pc:spChg>
      </pc:sldChg>
      <pc:sldChg chg="modSp mod">
        <pc:chgData name="Abels, Patrick" userId="ba666de4-0d21-43a6-8e66-51a18aae1b4a" providerId="ADAL" clId="{133AA99A-5491-4DE5-9695-40E01B78DF6F}" dt="2026-06-28T12:43:08.593" v="4846" actId="20577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6-28T12:43:08.593" v="4846" actId="20577"/>
          <ac:spMkLst>
            <pc:docMk/>
            <pc:sldMk cId="2975260493" sldId="318"/>
            <ac:spMk id="3" creationId="{4DB3EC84-B08E-E953-226B-20578BCC25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AB930B-1358-55BE-1533-08699AFF19E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70902"/>
              </a:clrFrom>
              <a:clrTo>
                <a:srgbClr val="17090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287" y="2330115"/>
            <a:ext cx="11035371" cy="18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Variablen </a:t>
            </a:r>
            <a:r>
              <a:rPr lang="de-DE" dirty="0"/>
              <a:t>und</a:t>
            </a:r>
            <a:r>
              <a:rPr lang="de-DE" b="1" dirty="0">
                <a:solidFill>
                  <a:srgbClr val="FFC000"/>
                </a:solidFill>
              </a:rPr>
              <a:t> Terme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CC047AC-D6C1-F903-AE18-0E087C1F09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8112" y="1423358"/>
            <a:ext cx="11915775" cy="2398144"/>
          </a:xfrm>
        </p:spPr>
        <p:txBody>
          <a:bodyPr/>
          <a:lstStyle/>
          <a:p>
            <a:r>
              <a:rPr lang="de-DE" sz="4000" dirty="0"/>
              <a:t>Denke dir eine Zahl und addiere 2. </a:t>
            </a:r>
          </a:p>
          <a:p>
            <a:r>
              <a:rPr lang="de-DE" sz="4000" dirty="0"/>
              <a:t>Multipliziere diese Summe mit 3 und subtrahiere 6. </a:t>
            </a:r>
          </a:p>
          <a:p>
            <a:r>
              <a:rPr lang="de-DE" sz="4000" dirty="0"/>
              <a:t>Addiere noch einmal deine gedachte Zahl.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679E50-53EF-0FE1-01A1-25EFF01CDC62}"/>
              </a:ext>
            </a:extLst>
          </p:cNvPr>
          <p:cNvSpPr txBox="1"/>
          <p:nvPr/>
        </p:nvSpPr>
        <p:spPr>
          <a:xfrm>
            <a:off x="1067877" y="4235418"/>
            <a:ext cx="1005624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indent="-742950" algn="l">
              <a:buFont typeface="+mj-lt"/>
              <a:buAutoNum type="alphaLcParenR"/>
            </a:pPr>
            <a:r>
              <a:rPr lang="de-DE" sz="3200" dirty="0">
                <a:solidFill>
                  <a:schemeClr val="bg1"/>
                </a:solidFill>
                <a:latin typeface="Montserrat" pitchFamily="2" charset="0"/>
              </a:rPr>
              <a:t>Wie lautet das Ergebnis?</a:t>
            </a:r>
          </a:p>
          <a:p>
            <a:pPr marL="742950" indent="-742950" algn="l">
              <a:buFont typeface="+mj-lt"/>
              <a:buAutoNum type="alphaLcParenR"/>
            </a:pPr>
            <a:endParaRPr lang="de-DE" sz="3200" dirty="0">
              <a:solidFill>
                <a:schemeClr val="bg1"/>
              </a:solidFill>
              <a:latin typeface="Montserrat" pitchFamily="2" charset="0"/>
            </a:endParaRPr>
          </a:p>
          <a:p>
            <a:pPr marL="742950" indent="-742950" algn="l">
              <a:buFont typeface="+mj-lt"/>
              <a:buAutoNum type="alphaLcParenR"/>
            </a:pPr>
            <a:r>
              <a:rPr lang="de-DE" sz="3200" dirty="0">
                <a:solidFill>
                  <a:schemeClr val="bg1"/>
                </a:solidFill>
                <a:latin typeface="Montserrat" pitchFamily="2" charset="0"/>
              </a:rPr>
              <a:t>Kannst du die Zahl deines Nachbarn anhand seines Ergebnisses erraten?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C45F54-5C8A-5A38-CB1E-77986D404893}"/>
              </a:ext>
            </a:extLst>
          </p:cNvPr>
          <p:cNvGrpSpPr/>
          <p:nvPr/>
        </p:nvGrpSpPr>
        <p:grpSpPr>
          <a:xfrm>
            <a:off x="10558731" y="91768"/>
            <a:ext cx="1495155" cy="1331590"/>
            <a:chOff x="1110037" y="2950593"/>
            <a:chExt cx="1801892" cy="173627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CF50359-8A6B-C9C5-7544-5D194CBAD2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825" r="44499" b="22465"/>
            <a:stretch>
              <a:fillRect/>
            </a:stretch>
          </p:blipFill>
          <p:spPr>
            <a:xfrm>
              <a:off x="1110037" y="2950593"/>
              <a:ext cx="1801892" cy="1538280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6E23ED8-555E-E19A-FBCB-15C4F4395B54}"/>
                </a:ext>
              </a:extLst>
            </p:cNvPr>
            <p:cNvSpPr/>
            <p:nvPr/>
          </p:nvSpPr>
          <p:spPr>
            <a:xfrm>
              <a:off x="2215242" y="4419600"/>
              <a:ext cx="536827" cy="267269"/>
            </a:xfrm>
            <a:prstGeom prst="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3F9067-869F-E894-A5AE-2D3B24A5D8EB}"/>
              </a:ext>
            </a:extLst>
          </p:cNvPr>
          <p:cNvCxnSpPr/>
          <p:nvPr/>
        </p:nvCxnSpPr>
        <p:spPr>
          <a:xfrm>
            <a:off x="864079" y="4054415"/>
            <a:ext cx="10463841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85159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3542CB-6AC4-150E-1D5C-E833D519BF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Setzt man für die Variablen eines Terms Zahlen ein, lässt sich der </a:t>
            </a:r>
          </a:p>
          <a:p>
            <a:r>
              <a:rPr lang="de-DE" b="1" dirty="0">
                <a:solidFill>
                  <a:srgbClr val="FFC000"/>
                </a:solidFill>
              </a:rPr>
              <a:t>Wert des Terms</a:t>
            </a:r>
            <a:r>
              <a:rPr lang="de-DE" dirty="0"/>
              <a:t> berechnen.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8D0CA-C333-17D7-7C95-A39319F317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Variable und Term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0B87DD7-73C2-DCA8-9CBC-113D0B121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2491174"/>
                  </p:ext>
                </p:extLst>
              </p:nvPr>
            </p:nvGraphicFramePr>
            <p:xfrm>
              <a:off x="589328" y="2036616"/>
              <a:ext cx="10983549" cy="294082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47194634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21329676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908566839"/>
                        </a:ext>
                      </a:extLst>
                    </a:gridCol>
                  </a:tblGrid>
                  <a:tr h="65351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Fachbegriff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Beschreibung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73904599"/>
                      </a:ext>
                    </a:extLst>
                  </a:tr>
                  <a:tr h="65351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Variable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Platzhalter für eine Zahl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oMath>
                          </a14:m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 bzw. </a:t>
                          </a:r>
                          <a14:m>
                            <m:oMath xmlns:m="http://schemas.openxmlformats.org/officeDocument/2006/math"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de-DE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oMath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96944238"/>
                      </a:ext>
                    </a:extLst>
                  </a:tr>
                  <a:tr h="16337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Kombination aus Zahlen, Variablen, Symbolen und Operatoren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de-DE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8−2</m:t>
                                    </m:r>
                                  </m:e>
                                </m:d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de-DE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de-DE" dirty="0">
                            <a:solidFill>
                              <a:schemeClr val="bg1"/>
                            </a:solidFill>
                            <a:latin typeface="Montserrat" pitchFamily="2" charset="0"/>
                          </a:endParaRP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2999344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>
                <a:extLst>
                  <a:ext uri="{FF2B5EF4-FFF2-40B4-BE49-F238E27FC236}">
                    <a16:creationId xmlns:a16="http://schemas.microsoft.com/office/drawing/2014/main" id="{C0B87DD7-73C2-DCA8-9CBC-113D0B1219F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52491174"/>
                  </p:ext>
                </p:extLst>
              </p:nvPr>
            </p:nvGraphicFramePr>
            <p:xfrm>
              <a:off x="589328" y="2036616"/>
              <a:ext cx="10983549" cy="294082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661183">
                      <a:extLst>
                        <a:ext uri="{9D8B030D-6E8A-4147-A177-3AD203B41FA5}">
                          <a16:colId xmlns:a16="http://schemas.microsoft.com/office/drawing/2014/main" val="47194634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213296766"/>
                        </a:ext>
                      </a:extLst>
                    </a:gridCol>
                    <a:gridCol w="3661183">
                      <a:extLst>
                        <a:ext uri="{9D8B030D-6E8A-4147-A177-3AD203B41FA5}">
                          <a16:colId xmlns:a16="http://schemas.microsoft.com/office/drawing/2014/main" val="3908566839"/>
                        </a:ext>
                      </a:extLst>
                    </a:gridCol>
                  </a:tblGrid>
                  <a:tr h="65351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Fachbegriff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Beschreibung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Beispiel</a:t>
                          </a:r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873904599"/>
                      </a:ext>
                    </a:extLst>
                  </a:tr>
                  <a:tr h="65351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Variable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Platzhalter für eine Zahl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100000" r="-666" b="-25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6944238"/>
                      </a:ext>
                    </a:extLst>
                  </a:tr>
                  <a:tr h="163379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b="1" dirty="0">
                              <a:solidFill>
                                <a:srgbClr val="FFC000"/>
                              </a:solidFill>
                              <a:latin typeface="Montserrat" pitchFamily="2" charset="0"/>
                            </a:rPr>
                            <a:t>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de-DE" dirty="0">
                              <a:solidFill>
                                <a:schemeClr val="bg1"/>
                              </a:solidFill>
                              <a:latin typeface="Montserrat" pitchFamily="2" charset="0"/>
                            </a:rPr>
                            <a:t>Kombination aus Zahlen, Variablen, Symbolen und Operatoren</a:t>
                          </a:r>
                        </a:p>
                      </a:txBody>
                      <a:tcPr anchor="ctr"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 anchor="ctr"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200166" t="-80597" r="-666" b="-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99344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957888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Fun27,28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63BCEC-8A4D-ED2F-7781-985A399C3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41" y="1427645"/>
            <a:ext cx="5594549" cy="5330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6C140F-1E54-3B7C-EFF4-BBAE64D53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885" y="1548625"/>
            <a:ext cx="5417260" cy="5978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367310A-947C-8FB3-E725-FAC529C34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885" y="2256335"/>
            <a:ext cx="5728957" cy="302934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27B814-2F3F-1596-6E1F-615C443A9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9901" y="3806927"/>
            <a:ext cx="1302877" cy="199396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761069" y="1427645"/>
            <a:ext cx="252000" cy="252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C3D4FA7-CA44-F06E-1F46-77B09681A137}"/>
              </a:ext>
            </a:extLst>
          </p:cNvPr>
          <p:cNvSpPr/>
          <p:nvPr/>
        </p:nvSpPr>
        <p:spPr>
          <a:xfrm>
            <a:off x="752443" y="2563772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6346226" y="2240194"/>
            <a:ext cx="252000" cy="25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754263" y="4660659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E5237F8-D974-D72C-5732-19CA382F42FE}"/>
              </a:ext>
            </a:extLst>
          </p:cNvPr>
          <p:cNvSpPr/>
          <p:nvPr/>
        </p:nvSpPr>
        <p:spPr>
          <a:xfrm>
            <a:off x="6330106" y="1547241"/>
            <a:ext cx="252000" cy="252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Fun27,28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0E219E-A5E3-7F22-3503-9985B9E58C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9932"/>
          <a:stretch>
            <a:fillRect/>
          </a:stretch>
        </p:blipFill>
        <p:spPr>
          <a:xfrm>
            <a:off x="1294914" y="1442800"/>
            <a:ext cx="3959184" cy="30623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EF4E5C-1B60-EF97-0644-165A09C12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09" y="4505178"/>
            <a:ext cx="9993120" cy="22482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73B096-75A0-4A39-574E-47AEA50C7D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1816"/>
          <a:stretch>
            <a:fillRect/>
          </a:stretch>
        </p:blipFill>
        <p:spPr>
          <a:xfrm>
            <a:off x="5590756" y="1723226"/>
            <a:ext cx="5657934" cy="278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Fun27,28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5A5E7D-A216-325E-EBBD-E7228BE463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484"/>
          <a:stretch>
            <a:fillRect/>
          </a:stretch>
        </p:blipFill>
        <p:spPr>
          <a:xfrm>
            <a:off x="1652588" y="2620151"/>
            <a:ext cx="9168950" cy="15441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AE2D25-FFD5-25E7-AF72-9087345DF4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4444" r="18796"/>
          <a:stretch>
            <a:fillRect/>
          </a:stretch>
        </p:blipFill>
        <p:spPr>
          <a:xfrm>
            <a:off x="1652588" y="4164279"/>
            <a:ext cx="7445569" cy="243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92D527-E5ED-F473-D155-7323B9893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1767" y="1518613"/>
            <a:ext cx="9854205" cy="103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2026-06-28T13:26:42Z</dcterms:modified>
</cp:coreProperties>
</file>