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5" r:id="rId6"/>
    <p:sldId id="316" r:id="rId7"/>
    <p:sldId id="317" r:id="rId8"/>
    <p:sldId id="319" r:id="rId9"/>
    <p:sldId id="320" r:id="rId10"/>
    <p:sldId id="321" r:id="rId11"/>
    <p:sldId id="322" r:id="rId12"/>
    <p:sldId id="318" r:id="rId1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7:00.255" v="5354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7:00.255" v="5354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7:00.255" v="5354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modSp new mod">
        <pc:chgData name="Abels, Patrick" userId="ba666de4-0d21-43a6-8e66-51a18aae1b4a" providerId="ADAL" clId="{133AA99A-5491-4DE5-9695-40E01B78DF6F}" dt="2026-06-28T12:44:04.089" v="5335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28T12:44:04.089" v="5335" actId="20577"/>
          <ac:spMkLst>
            <pc:docMk/>
            <pc:sldMk cId="731342146" sldId="316"/>
            <ac:spMk id="3" creationId="{6724E909-53D3-198E-2E98-3E1E2E11A00C}"/>
          </ac:spMkLst>
        </pc:spChg>
      </pc:sldChg>
      <pc:sldChg chg="modSp mod">
        <pc:chgData name="Abels, Patrick" userId="ba666de4-0d21-43a6-8e66-51a18aae1b4a" providerId="ADAL" clId="{133AA99A-5491-4DE5-9695-40E01B78DF6F}" dt="2026-06-28T12:44:07.899" v="5338" actId="6549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2:44:07.899" v="5338" actId="6549"/>
          <ac:spMkLst>
            <pc:docMk/>
            <pc:sldMk cId="1099358135" sldId="317"/>
            <ac:spMk id="3" creationId="{DD79377A-5D4B-2934-ED40-C2FEB8633EAB}"/>
          </ac:spMkLst>
        </pc:spChg>
      </pc:sldChg>
      <pc:sldChg chg="modSp mod">
        <pc:chgData name="Abels, Patrick" userId="ba666de4-0d21-43a6-8e66-51a18aae1b4a" providerId="ADAL" clId="{133AA99A-5491-4DE5-9695-40E01B78DF6F}" dt="2026-06-28T12:44:32.977" v="5353" actId="20577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28T12:44:32.977" v="5353" actId="20577"/>
          <ac:spMkLst>
            <pc:docMk/>
            <pc:sldMk cId="2975260493" sldId="318"/>
            <ac:spMk id="3" creationId="{4DB3EC84-B08E-E953-226B-20578BCC2585}"/>
          </ac:spMkLst>
        </pc:spChg>
      </pc:sldChg>
      <pc:sldChg chg="modSp mod">
        <pc:chgData name="Abels, Patrick" userId="ba666de4-0d21-43a6-8e66-51a18aae1b4a" providerId="ADAL" clId="{133AA99A-5491-4DE5-9695-40E01B78DF6F}" dt="2026-06-28T12:44:18.233" v="5343" actId="20577"/>
        <pc:sldMkLst>
          <pc:docMk/>
          <pc:sldMk cId="414703958" sldId="321"/>
        </pc:sldMkLst>
        <pc:spChg chg="mod">
          <ac:chgData name="Abels, Patrick" userId="ba666de4-0d21-43a6-8e66-51a18aae1b4a" providerId="ADAL" clId="{133AA99A-5491-4DE5-9695-40E01B78DF6F}" dt="2026-06-28T12:44:18.233" v="5343" actId="20577"/>
          <ac:spMkLst>
            <pc:docMk/>
            <pc:sldMk cId="414703958" sldId="321"/>
            <ac:spMk id="3" creationId="{EFC19BAE-C0F4-975A-B381-F1522D5EE37A}"/>
          </ac:spMkLst>
        </pc:spChg>
      </pc:sldChg>
      <pc:sldChg chg="modSp mod">
        <pc:chgData name="Abels, Patrick" userId="ba666de4-0d21-43a6-8e66-51a18aae1b4a" providerId="ADAL" clId="{133AA99A-5491-4DE5-9695-40E01B78DF6F}" dt="2026-06-28T12:44:24.810" v="5348" actId="6549"/>
        <pc:sldMkLst>
          <pc:docMk/>
          <pc:sldMk cId="2341450902" sldId="322"/>
        </pc:sldMkLst>
        <pc:spChg chg="mod">
          <ac:chgData name="Abels, Patrick" userId="ba666de4-0d21-43a6-8e66-51a18aae1b4a" providerId="ADAL" clId="{133AA99A-5491-4DE5-9695-40E01B78DF6F}" dt="2026-06-28T12:44:24.810" v="5348" actId="6549"/>
          <ac:spMkLst>
            <pc:docMk/>
            <pc:sldMk cId="2341450902" sldId="322"/>
            <ac:spMk id="3" creationId="{BA332CD7-F941-33FD-A132-F3991EBB8E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57803-7336-D2AF-3455-DD0683D9C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6D0577-3F00-BD28-40CC-03606365D3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19BAE-C0F4-975A-B381-F1522D5EE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Fun30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8D0253-C7EF-AE69-65E3-FD30B5030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98" y="1602630"/>
            <a:ext cx="10849404" cy="481722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32F2F7D-5781-76E7-6B24-165157BB3D6C}"/>
              </a:ext>
            </a:extLst>
          </p:cNvPr>
          <p:cNvSpPr/>
          <p:nvPr/>
        </p:nvSpPr>
        <p:spPr>
          <a:xfrm>
            <a:off x="733245" y="1692448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E4CEC8-3419-1BD3-4050-3938C45CEDE1}"/>
              </a:ext>
            </a:extLst>
          </p:cNvPr>
          <p:cNvSpPr/>
          <p:nvPr/>
        </p:nvSpPr>
        <p:spPr>
          <a:xfrm>
            <a:off x="733245" y="3190888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35FCD22-7271-DB64-73C4-0A4202B0D11D}"/>
              </a:ext>
            </a:extLst>
          </p:cNvPr>
          <p:cNvSpPr/>
          <p:nvPr/>
        </p:nvSpPr>
        <p:spPr>
          <a:xfrm>
            <a:off x="733245" y="4584976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0395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B0B61-FD7F-7A95-7339-1606BCBE8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052969-FAB8-E540-2E25-14DBFE9FA9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32CD7-F941-33FD-A132-F3991EBB8E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Fun30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A8C86E-90B4-B25C-C0BD-CF241BCEE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68" y="2036617"/>
            <a:ext cx="11059064" cy="338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50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Fun31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EB9C71-6127-6819-531A-7838714E6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87" y="4329419"/>
            <a:ext cx="10394830" cy="2295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A9AD60-9842-C61F-7210-1F004FE64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7" y="1534802"/>
            <a:ext cx="10394830" cy="26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5A5E7D-A216-325E-EBBD-E7228BE46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484"/>
          <a:stretch>
            <a:fillRect/>
          </a:stretch>
        </p:blipFill>
        <p:spPr>
          <a:xfrm>
            <a:off x="578872" y="2369868"/>
            <a:ext cx="11115433" cy="187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Terme vereinfachen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8958" y="267704"/>
            <a:ext cx="7142672" cy="6322591"/>
          </a:xfrm>
        </p:spPr>
        <p:txBody>
          <a:bodyPr/>
          <a:lstStyle/>
          <a:p>
            <a:r>
              <a:rPr lang="de-DE" sz="5400" dirty="0"/>
              <a:t>Stelle einen </a:t>
            </a:r>
            <a:r>
              <a:rPr lang="de-DE" sz="5400" b="1" dirty="0"/>
              <a:t>Term</a:t>
            </a:r>
            <a:r>
              <a:rPr lang="de-DE" sz="5400" dirty="0"/>
              <a:t> zur Berechnung des Flächeninhalts der Figur auf.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430345-FB0D-5CD4-20AF-779A14FAA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147" y="395782"/>
            <a:ext cx="4071668" cy="606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3542CB-6AC4-150E-1D5C-E833D519BF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Zwei Terme sind </a:t>
            </a:r>
            <a:r>
              <a:rPr lang="de-DE" b="1" dirty="0">
                <a:solidFill>
                  <a:srgbClr val="FFC000"/>
                </a:solidFill>
              </a:rPr>
              <a:t>äquivalent</a:t>
            </a:r>
            <a:r>
              <a:rPr lang="de-DE" dirty="0"/>
              <a:t> (gleichwertig), wenn sie beim Einsetzen derselben Zahlen für die Variablen stets </a:t>
            </a:r>
            <a:r>
              <a:rPr lang="de-DE" b="1" dirty="0"/>
              <a:t>denselben Wert </a:t>
            </a:r>
            <a:r>
              <a:rPr lang="de-DE" dirty="0"/>
              <a:t>haben.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8D0CA-C333-17D7-7C95-A39319F31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Äquivalente Terme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97C5599F-98DF-8B1D-2335-B769654E88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221057"/>
                  </p:ext>
                </p:extLst>
              </p:nvPr>
            </p:nvGraphicFramePr>
            <p:xfrm>
              <a:off x="811332" y="3247207"/>
              <a:ext cx="10569335" cy="28292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3867">
                      <a:extLst>
                        <a:ext uri="{9D8B030D-6E8A-4147-A177-3AD203B41FA5}">
                          <a16:colId xmlns:a16="http://schemas.microsoft.com/office/drawing/2014/main" val="2821539747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2308194191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4037854861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2243370042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2834209664"/>
                        </a:ext>
                      </a:extLst>
                    </a:gridCol>
                  </a:tblGrid>
                  <a:tr h="707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⋅(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64489927"/>
                      </a:ext>
                    </a:extLst>
                  </a:tr>
                  <a:tr h="7073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FF000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5730730"/>
                      </a:ext>
                    </a:extLst>
                  </a:tr>
                  <a:tr h="7073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5600464"/>
                      </a:ext>
                    </a:extLst>
                  </a:tr>
                  <a:tr h="7073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26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26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26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00B05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29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rgbClr val="FF0000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344268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97C5599F-98DF-8B1D-2335-B769654E88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221057"/>
                  </p:ext>
                </p:extLst>
              </p:nvPr>
            </p:nvGraphicFramePr>
            <p:xfrm>
              <a:off x="811332" y="3247207"/>
              <a:ext cx="10569335" cy="28292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3867">
                      <a:extLst>
                        <a:ext uri="{9D8B030D-6E8A-4147-A177-3AD203B41FA5}">
                          <a16:colId xmlns:a16="http://schemas.microsoft.com/office/drawing/2014/main" val="2821539747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2308194191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4037854861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2243370042"/>
                        </a:ext>
                      </a:extLst>
                    </a:gridCol>
                    <a:gridCol w="2113867">
                      <a:extLst>
                        <a:ext uri="{9D8B030D-6E8A-4147-A177-3AD203B41FA5}">
                          <a16:colId xmlns:a16="http://schemas.microsoft.com/office/drawing/2014/main" val="2834209664"/>
                        </a:ext>
                      </a:extLst>
                    </a:gridCol>
                  </a:tblGrid>
                  <a:tr h="7073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288" t="-862" r="-301153" b="-302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867" t="-862" r="-202023" b="-302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862" r="-101441" b="-302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00000" t="-862" r="-1441" b="-3025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64489927"/>
                      </a:ext>
                    </a:extLst>
                  </a:tr>
                  <a:tr h="707315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288" t="-100000" r="-4011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288" t="-100000" r="-30115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867" t="-100000" r="-2020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100000" r="-10144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00000" t="-100000" r="-1441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5730730"/>
                      </a:ext>
                    </a:extLst>
                  </a:tr>
                  <a:tr h="707315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288" t="-201724" r="-401153" b="-10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288" t="-201724" r="-301153" b="-10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867" t="-201724" r="-202023" b="-10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201724" r="-101441" b="-10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00000" t="-201724" r="-1441" b="-1017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85600464"/>
                      </a:ext>
                    </a:extLst>
                  </a:tr>
                  <a:tr h="707315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288" t="-301724" r="-401153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288" t="-301724" r="-301153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867" t="-301724" r="-202023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301724" r="-101441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400000" t="-301724" r="-1441" b="-17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44268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AAE6A2A-DAB2-B325-E49F-D01BBB104F63}"/>
              </a:ext>
            </a:extLst>
          </p:cNvPr>
          <p:cNvSpPr txBox="1"/>
          <p:nvPr/>
        </p:nvSpPr>
        <p:spPr>
          <a:xfrm>
            <a:off x="5365624" y="6324757"/>
            <a:ext cx="22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B050"/>
                </a:solidFill>
                <a:latin typeface="Montserrat" pitchFamily="2" charset="0"/>
              </a:rPr>
              <a:t>äquivalent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70FA16-E19D-C662-5326-FE1B2974D05B}"/>
              </a:ext>
            </a:extLst>
          </p:cNvPr>
          <p:cNvSpPr txBox="1"/>
          <p:nvPr/>
        </p:nvSpPr>
        <p:spPr>
          <a:xfrm>
            <a:off x="9339089" y="6324757"/>
            <a:ext cx="22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C00000"/>
                </a:solidFill>
                <a:latin typeface="Montserrat" pitchFamily="2" charset="0"/>
              </a:rPr>
              <a:t>nicht äquivalent</a:t>
            </a:r>
          </a:p>
        </p:txBody>
      </p:sp>
    </p:spTree>
    <p:extLst>
      <p:ext uri="{BB962C8B-B14F-4D97-AF65-F5344CB8AC3E}">
        <p14:creationId xmlns:p14="http://schemas.microsoft.com/office/powerpoint/2010/main" val="1957888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Fun29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83D672-16FA-5AC5-2C3B-96D3DDFE0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031" y="1822519"/>
            <a:ext cx="9325155" cy="459733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1483745" y="1805267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C3D4FA7-CA44-F06E-1F46-77B09681A137}"/>
              </a:ext>
            </a:extLst>
          </p:cNvPr>
          <p:cNvSpPr/>
          <p:nvPr/>
        </p:nvSpPr>
        <p:spPr>
          <a:xfrm>
            <a:off x="1483745" y="3226070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43E1CF-A92B-003B-97F3-96DA3D15675E}"/>
              </a:ext>
            </a:extLst>
          </p:cNvPr>
          <p:cNvSpPr/>
          <p:nvPr/>
        </p:nvSpPr>
        <p:spPr>
          <a:xfrm>
            <a:off x="1483745" y="5137740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Fun29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0C96AA-EFA1-123B-3229-528D3F019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08" y="1785668"/>
            <a:ext cx="9989583" cy="465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71D9-D4B6-F8DC-0BE1-F96FB6259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1A30A0B-6386-1BCB-8FCD-F4B9B4F7D084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08957" y="405442"/>
                <a:ext cx="11188461" cy="5934973"/>
              </a:xfrm>
            </p:spPr>
            <p:txBody>
              <a:bodyPr/>
              <a:lstStyle/>
              <a:p>
                <a:r>
                  <a:rPr lang="de-DE" sz="3200" dirty="0"/>
                  <a:t>Zeige, dass die beiden Terme äquivalent sein.</a:t>
                </a:r>
              </a:p>
              <a:p>
                <a:endParaRPr lang="de-DE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3⋅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+4−5⋅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de-DE" dirty="0"/>
              </a:p>
              <a:p>
                <a:endParaRPr lang="de-DE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6−2⋅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/>
              </a:p>
              <a:p>
                <a:endParaRPr lang="de-DE" sz="3200" dirty="0"/>
              </a:p>
              <a:p>
                <a:r>
                  <a:rPr lang="de-DE" sz="3200" dirty="0"/>
                  <a:t>Kannst du es auch zeigen, ohne Werte für </a:t>
                </a:r>
                <a14:m>
                  <m:oMath xmlns:m="http://schemas.openxmlformats.org/officeDocument/2006/math">
                    <m:r>
                      <a:rPr lang="de-DE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3200" dirty="0"/>
                  <a:t> einzusetzen?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51A30A0B-6386-1BCB-8FCD-F4B9B4F7D0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08957" y="405442"/>
                <a:ext cx="11188461" cy="593497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710096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0E743-DE16-7406-F9C6-CD603E8ED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B78FF0-981F-84E5-96EF-9D85D8EA0F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2992E-3527-33E7-24F3-22D2146B78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Terme vereinfachen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58EA80CF-A155-C888-2C9E-FA12073E136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4624624"/>
                  </p:ext>
                </p:extLst>
              </p:nvPr>
            </p:nvGraphicFramePr>
            <p:xfrm>
              <a:off x="589328" y="2036616"/>
              <a:ext cx="10983549" cy="42881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76898">
                      <a:extLst>
                        <a:ext uri="{9D8B030D-6E8A-4147-A177-3AD203B41FA5}">
                          <a16:colId xmlns:a16="http://schemas.microsoft.com/office/drawing/2014/main" val="2821539747"/>
                        </a:ext>
                      </a:extLst>
                    </a:gridCol>
                    <a:gridCol w="3838755">
                      <a:extLst>
                        <a:ext uri="{9D8B030D-6E8A-4147-A177-3AD203B41FA5}">
                          <a16:colId xmlns:a16="http://schemas.microsoft.com/office/drawing/2014/main" val="2308194191"/>
                        </a:ext>
                      </a:extLst>
                    </a:gridCol>
                    <a:gridCol w="4067896">
                      <a:extLst>
                        <a:ext uri="{9D8B030D-6E8A-4147-A177-3AD203B41FA5}">
                          <a16:colId xmlns:a16="http://schemas.microsoft.com/office/drawing/2014/main" val="4037854861"/>
                        </a:ext>
                      </a:extLst>
                    </a:gridCol>
                  </a:tblGrid>
                  <a:tr h="1072035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Beispiel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64489927"/>
                      </a:ext>
                    </a:extLst>
                  </a:tr>
                  <a:tr h="1072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Kommutativgesetz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3+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de-DE" b="1" dirty="0">
                            <a:solidFill>
                              <a:srgbClr val="FFC000"/>
                            </a:solidFill>
                            <a:latin typeface="Montserrat" pitchFamily="2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⋅3=3⋅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de-DE" b="1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35730730"/>
                      </a:ext>
                    </a:extLst>
                  </a:tr>
                  <a:tr h="1072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Assoziativgesetz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de-DE" b="0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⋅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⋅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num>
                                      <m:den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num>
                                      <m:den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de-DE" b="1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5600464"/>
                      </a:ext>
                    </a:extLst>
                  </a:tr>
                  <a:tr h="1072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Distributivgesetz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den>
                                </m:f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den>
                                </m:f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7</m:t>
                                        </m:r>
                                      </m:num>
                                      <m:den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den>
                                    </m:f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15</m:t>
                                        </m:r>
                                      </m:num>
                                      <m:den>
                                        <m:r>
                                          <a:rPr lang="de-DE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de-DE" b="1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de-DE" b="1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344268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58EA80CF-A155-C888-2C9E-FA12073E136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4624624"/>
                  </p:ext>
                </p:extLst>
              </p:nvPr>
            </p:nvGraphicFramePr>
            <p:xfrm>
              <a:off x="589328" y="2036616"/>
              <a:ext cx="10983549" cy="42881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76898">
                      <a:extLst>
                        <a:ext uri="{9D8B030D-6E8A-4147-A177-3AD203B41FA5}">
                          <a16:colId xmlns:a16="http://schemas.microsoft.com/office/drawing/2014/main" val="2821539747"/>
                        </a:ext>
                      </a:extLst>
                    </a:gridCol>
                    <a:gridCol w="3838755">
                      <a:extLst>
                        <a:ext uri="{9D8B030D-6E8A-4147-A177-3AD203B41FA5}">
                          <a16:colId xmlns:a16="http://schemas.microsoft.com/office/drawing/2014/main" val="2308194191"/>
                        </a:ext>
                      </a:extLst>
                    </a:gridCol>
                    <a:gridCol w="4067896">
                      <a:extLst>
                        <a:ext uri="{9D8B030D-6E8A-4147-A177-3AD203B41FA5}">
                          <a16:colId xmlns:a16="http://schemas.microsoft.com/office/drawing/2014/main" val="4037854861"/>
                        </a:ext>
                      </a:extLst>
                    </a:gridCol>
                  </a:tblGrid>
                  <a:tr h="1072035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DE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Beispiel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64489927"/>
                      </a:ext>
                    </a:extLst>
                  </a:tr>
                  <a:tr h="1072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Kommutativgesetz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0317" t="-100568" r="-106667" b="-2011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70060" t="-100568" r="-599" b="-2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5730730"/>
                      </a:ext>
                    </a:extLst>
                  </a:tr>
                  <a:tr h="1072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Assoziativgesetz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0317" t="-200568" r="-106667" b="-1011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70060" t="-200568" r="-599" b="-1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85600464"/>
                      </a:ext>
                    </a:extLst>
                  </a:tr>
                  <a:tr h="10720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Distributivgesetz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80317" t="-300568" r="-106667" b="-11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70060" t="-300568" r="-599" b="-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442681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9003968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2026-06-28T13:27:01Z</dcterms:modified>
</cp:coreProperties>
</file>