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5" r:id="rId6"/>
    <p:sldId id="319" r:id="rId7"/>
    <p:sldId id="321" r:id="rId8"/>
    <p:sldId id="322" r:id="rId9"/>
    <p:sldId id="323" r:id="rId10"/>
    <p:sldId id="320" r:id="rId11"/>
    <p:sldId id="316" r:id="rId12"/>
    <p:sldId id="317" r:id="rId13"/>
    <p:sldId id="318" r:id="rId14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28T13:28:08.751" v="4812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8:08.751" v="4812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8:08.751" v="4812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addSp modSp new mod">
        <pc:chgData name="Abels, Patrick" userId="ba666de4-0d21-43a6-8e66-51a18aae1b4a" providerId="ADAL" clId="{133AA99A-5491-4DE5-9695-40E01B78DF6F}" dt="2026-06-28T12:47:53.561" v="4794" actId="2057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28T12:47:53.561" v="4794" actId="20577"/>
          <ac:spMkLst>
            <pc:docMk/>
            <pc:sldMk cId="731342146" sldId="316"/>
            <ac:spMk id="3" creationId="{6724E909-53D3-198E-2E98-3E1E2E11A00C}"/>
          </ac:spMkLst>
        </pc:spChg>
      </pc:sldChg>
      <pc:sldChg chg="addSp modSp new mod">
        <pc:chgData name="Abels, Patrick" userId="ba666de4-0d21-43a6-8e66-51a18aae1b4a" providerId="ADAL" clId="{133AA99A-5491-4DE5-9695-40E01B78DF6F}" dt="2026-06-28T12:47:59.225" v="4806" actId="6549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28T12:47:59.225" v="4806" actId="6549"/>
          <ac:spMkLst>
            <pc:docMk/>
            <pc:sldMk cId="1099358135" sldId="317"/>
            <ac:spMk id="3" creationId="{DD79377A-5D4B-2934-ED40-C2FEB8633EAB}"/>
          </ac:spMkLst>
        </pc:spChg>
      </pc:sldChg>
      <pc:sldChg chg="modSp mod">
        <pc:chgData name="Abels, Patrick" userId="ba666de4-0d21-43a6-8e66-51a18aae1b4a" providerId="ADAL" clId="{133AA99A-5491-4DE5-9695-40E01B78DF6F}" dt="2026-06-28T12:48:05.800" v="4811" actId="20577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28T12:48:05.800" v="4811" actId="20577"/>
          <ac:spMkLst>
            <pc:docMk/>
            <pc:sldMk cId="2975260493" sldId="318"/>
            <ac:spMk id="3" creationId="{4DB3EC84-B08E-E953-226B-20578BCC25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2329A-322A-7BF5-150B-33A3CDF3D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330BAB5-C247-CF78-CD21-1CFD505C260C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de-DE" b="1" dirty="0"/>
                  <a:t>Beispiel</a:t>
                </a:r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11−2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&lt;15</m:t>
                      </m:r>
                    </m:oMath>
                  </m:oMathPara>
                </a14:m>
                <a:endParaRPr lang="de-DE" b="0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&lt;4</m:t>
                      </m:r>
                    </m:oMath>
                  </m:oMathPara>
                </a14:m>
                <a:endParaRPr lang="de-DE" b="0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&gt;−2</m:t>
                      </m:r>
                    </m:oMath>
                  </m:oMathPara>
                </a14:m>
                <a:endParaRPr lang="de-DE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&gt;−2 </m:t>
                          </m:r>
                        </m:e>
                      </m:d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ℚ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330BAB5-C247-CF78-CD21-1CFD505C26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8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E4AFE-C2A9-BD29-1CCC-6F4562CC7B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Ungleichungen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E70640-2AEF-1444-CDC6-A4AA85702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390" y="5628729"/>
            <a:ext cx="5687219" cy="895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B85929-C93A-AC5C-CFB6-A92831E1D5DC}"/>
                  </a:ext>
                </a:extLst>
              </p:cNvPr>
              <p:cNvSpPr txBox="1"/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−11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B85929-C93A-AC5C-CFB6-A92831E1D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blipFill>
                <a:blip r:embed="rId4"/>
                <a:stretch>
                  <a:fillRect l="-11688" r="-7792" b="-35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C0D2A2-1EA5-917D-2435-B31194516F0C}"/>
                  </a:ext>
                </a:extLst>
              </p:cNvPr>
              <p:cNvSpPr txBox="1"/>
              <p:nvPr/>
            </p:nvSpPr>
            <p:spPr>
              <a:xfrm>
                <a:off x="8101374" y="3407284"/>
                <a:ext cx="1087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:(−2)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C0D2A2-1EA5-917D-2435-B31194516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74" y="3407284"/>
                <a:ext cx="1087862" cy="369332"/>
              </a:xfrm>
              <a:prstGeom prst="rect">
                <a:avLst/>
              </a:prstGeom>
              <a:blipFill>
                <a:blip r:embed="rId5"/>
                <a:stretch>
                  <a:fillRect l="-10112" r="-10112" b="-3278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174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Fun42,43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1311215" y="3573006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C3D4FA7-CA44-F06E-1F46-77B09681A137}"/>
              </a:ext>
            </a:extLst>
          </p:cNvPr>
          <p:cNvSpPr/>
          <p:nvPr/>
        </p:nvSpPr>
        <p:spPr>
          <a:xfrm>
            <a:off x="1311215" y="4389962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43E1CF-A92B-003B-97F3-96DA3D15675E}"/>
              </a:ext>
            </a:extLst>
          </p:cNvPr>
          <p:cNvSpPr/>
          <p:nvPr/>
        </p:nvSpPr>
        <p:spPr>
          <a:xfrm>
            <a:off x="1311215" y="5602895"/>
            <a:ext cx="396000" cy="396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593099-4F04-1812-9474-A12DB52AF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68" y="1759323"/>
            <a:ext cx="5230793" cy="7059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77D52A-CA10-2680-8F0F-9C1CA28F8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149" y="376205"/>
            <a:ext cx="5029902" cy="21053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6B4561-0D22-4F27-BDFB-34D138EDC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998" y="2527541"/>
            <a:ext cx="9911154" cy="41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Fun42,43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E18387-973C-B055-8730-202C60241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920841"/>
            <a:ext cx="11348734" cy="415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Fun43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A2BE7-D51F-D7D2-9293-1C1BC1AA7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92" y="1983065"/>
            <a:ext cx="11418734" cy="12630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8B5303-BCFB-2105-7D3C-D975F5C97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78" y="3654631"/>
            <a:ext cx="7516650" cy="16737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957264-9AE0-0FC9-4A95-1AA3E7F5C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423" y="3654631"/>
            <a:ext cx="3867690" cy="2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32632D-0426-E96F-25AD-E8F0E94FCF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42" t="72496"/>
          <a:stretch>
            <a:fillRect/>
          </a:stretch>
        </p:blipFill>
        <p:spPr>
          <a:xfrm>
            <a:off x="929743" y="3502324"/>
            <a:ext cx="10332513" cy="69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Un</a:t>
            </a:r>
            <a:r>
              <a:rPr lang="de-DE" dirty="0"/>
              <a:t>gleichungen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AD1F5E-7885-6078-9AAD-00874BAB9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45" y="1023937"/>
            <a:ext cx="11213107" cy="37421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D241B1-1874-FCED-7D8E-B8B8EFE98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916" y="4390049"/>
            <a:ext cx="3772426" cy="23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CE3542CB-6AC4-150E-1D5C-E833D519BF72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de-DE" dirty="0"/>
                  <a:t>Eine Ungleichung sind zwei Terme verbunden durch ein Ungleichheitszeichen: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&lt;, &gt;, ≤, ≥</m:t>
                    </m:r>
                  </m:oMath>
                </a14:m>
                <a:endParaRPr lang="de-DE" dirty="0"/>
              </a:p>
              <a:p>
                <a:endParaRPr lang="de-DE" dirty="0"/>
              </a:p>
              <a:p>
                <a:r>
                  <a:rPr lang="de-DE" dirty="0"/>
                  <a:t>Du löst sie mithilfe der bekannten Äquivalenzumformungen: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b="1" dirty="0"/>
                  <a:t>Addieren</a:t>
                </a:r>
                <a:r>
                  <a:rPr lang="de-DE" dirty="0"/>
                  <a:t> oder </a:t>
                </a:r>
                <a:r>
                  <a:rPr lang="de-DE" b="1" dirty="0"/>
                  <a:t>Subtrahieren</a:t>
                </a:r>
                <a:r>
                  <a:rPr lang="de-DE" dirty="0"/>
                  <a:t> einer Zahl oder Term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b="1" dirty="0"/>
                  <a:t>Multiplizieren</a:t>
                </a:r>
                <a:r>
                  <a:rPr lang="de-DE" dirty="0"/>
                  <a:t> oder </a:t>
                </a:r>
                <a:r>
                  <a:rPr lang="de-DE" b="1" dirty="0"/>
                  <a:t>Dividieren</a:t>
                </a:r>
                <a:r>
                  <a:rPr lang="de-DE" dirty="0"/>
                  <a:t> (ungleich 0) einer Zahl oder Term</a:t>
                </a:r>
              </a:p>
              <a:p>
                <a:r>
                  <a:rPr lang="de-DE" dirty="0"/>
                  <a:t>	</a:t>
                </a:r>
                <a:r>
                  <a:rPr lang="de-DE" b="1" dirty="0">
                    <a:solidFill>
                      <a:srgbClr val="FF0000"/>
                    </a:solidFill>
                  </a:rPr>
                  <a:t>Achtung</a:t>
                </a:r>
                <a:r>
                  <a:rPr lang="de-DE" b="1" dirty="0"/>
                  <a:t>: Ist die </a:t>
                </a:r>
                <a:r>
                  <a:rPr lang="de-DE" b="1" dirty="0">
                    <a:solidFill>
                      <a:srgbClr val="FFC000"/>
                    </a:solidFill>
                  </a:rPr>
                  <a:t>Zahl negativ </a:t>
                </a:r>
                <a14:m>
                  <m:oMath xmlns:m="http://schemas.openxmlformats.org/officeDocument/2006/math">
                    <m:r>
                      <a:rPr lang="de-DE" b="1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de-DE" b="1" dirty="0"/>
                  <a:t> </a:t>
                </a:r>
                <a:r>
                  <a:rPr lang="de-DE" b="1" dirty="0">
                    <a:solidFill>
                      <a:srgbClr val="00B0F0"/>
                    </a:solidFill>
                  </a:rPr>
                  <a:t>Zeichen wechseln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de-DE" b="1" dirty="0"/>
                  <a:t>Vertauschen</a:t>
                </a:r>
                <a:r>
                  <a:rPr lang="de-DE" dirty="0"/>
                  <a:t> beider Terme</a:t>
                </a:r>
              </a:p>
              <a:p>
                <a:r>
                  <a:rPr lang="de-DE" dirty="0"/>
                  <a:t>	</a:t>
                </a:r>
                <a:r>
                  <a:rPr lang="de-DE" b="1" dirty="0">
                    <a:solidFill>
                      <a:srgbClr val="FF0000"/>
                    </a:solidFill>
                  </a:rPr>
                  <a:t>Achtung</a:t>
                </a:r>
                <a:r>
                  <a:rPr lang="de-DE" b="1" dirty="0"/>
                  <a:t>: </a:t>
                </a:r>
                <a:r>
                  <a:rPr lang="de-DE" b="1" dirty="0">
                    <a:solidFill>
                      <a:srgbClr val="00B0F0"/>
                    </a:solidFill>
                  </a:rPr>
                  <a:t>Zeichen wechseln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CE3542CB-6AC4-150E-1D5C-E833D519BF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9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8D0CA-C333-17D7-7C95-A39319F31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Ungleichungen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E5A444A-D4F7-DB93-AFB7-B07A1157D1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7977060"/>
                  </p:ext>
                </p:extLst>
              </p:nvPr>
            </p:nvGraphicFramePr>
            <p:xfrm>
              <a:off x="6909761" y="5179703"/>
              <a:ext cx="2139351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13117">
                      <a:extLst>
                        <a:ext uri="{9D8B030D-6E8A-4147-A177-3AD203B41FA5}">
                          <a16:colId xmlns:a16="http://schemas.microsoft.com/office/drawing/2014/main" val="4016227399"/>
                        </a:ext>
                      </a:extLst>
                    </a:gridCol>
                    <a:gridCol w="713117">
                      <a:extLst>
                        <a:ext uri="{9D8B030D-6E8A-4147-A177-3AD203B41FA5}">
                          <a16:colId xmlns:a16="http://schemas.microsoft.com/office/drawing/2014/main" val="339566508"/>
                        </a:ext>
                      </a:extLst>
                    </a:gridCol>
                    <a:gridCol w="713117">
                      <a:extLst>
                        <a:ext uri="{9D8B030D-6E8A-4147-A177-3AD203B41FA5}">
                          <a16:colId xmlns:a16="http://schemas.microsoft.com/office/drawing/2014/main" val="9612421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17701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47091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6640087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150838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E5A444A-D4F7-DB93-AFB7-B07A1157D1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7977060"/>
                  </p:ext>
                </p:extLst>
              </p:nvPr>
            </p:nvGraphicFramePr>
            <p:xfrm>
              <a:off x="6909761" y="5179703"/>
              <a:ext cx="2139351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13117">
                      <a:extLst>
                        <a:ext uri="{9D8B030D-6E8A-4147-A177-3AD203B41FA5}">
                          <a16:colId xmlns:a16="http://schemas.microsoft.com/office/drawing/2014/main" val="4016227399"/>
                        </a:ext>
                      </a:extLst>
                    </a:gridCol>
                    <a:gridCol w="713117">
                      <a:extLst>
                        <a:ext uri="{9D8B030D-6E8A-4147-A177-3AD203B41FA5}">
                          <a16:colId xmlns:a16="http://schemas.microsoft.com/office/drawing/2014/main" val="339566508"/>
                        </a:ext>
                      </a:extLst>
                    </a:gridCol>
                    <a:gridCol w="713117">
                      <a:extLst>
                        <a:ext uri="{9D8B030D-6E8A-4147-A177-3AD203B41FA5}">
                          <a16:colId xmlns:a16="http://schemas.microsoft.com/office/drawing/2014/main" val="9612421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r="-200855" b="-30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53" r="-99153" b="-30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55" b="-3016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17701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98387" r="-200855" b="-196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53" t="-98387" r="-99153" b="-196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381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55" t="-98387" b="-1967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47091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201639" r="-20085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53" t="-201639" r="-9915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55" t="-201639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640087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301639" r="-200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53" t="-301639" r="-991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55" t="-3016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508387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57888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A2B9F-E7CD-C627-4264-2935C6BB5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1EDEB8-8526-E933-CB17-D49CB605DF16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de-DE" b="1" dirty="0"/>
                  <a:t>Beispiel</a:t>
                </a:r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11−2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&lt;15</m:t>
                      </m:r>
                    </m:oMath>
                  </m:oMathPara>
                </a14:m>
                <a:endParaRPr lang="de-DE" b="0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1EDEB8-8526-E933-CB17-D49CB605DF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8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C2FBE-547A-9C3C-F392-68299870A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Ungleichungen</a:t>
            </a:r>
            <a:endParaRPr lang="de-DE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9390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FA7FB-87D1-5C87-E6DB-3966E3B23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963B9CE-04DE-C358-6383-60FB633E16B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de-DE" b="1" dirty="0"/>
                  <a:t>Beispiel</a:t>
                </a:r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&lt;15</m:t>
                      </m:r>
                    </m:oMath>
                  </m:oMathPara>
                </a14:m>
                <a:endParaRPr lang="de-DE" b="0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&lt;4</m:t>
                      </m:r>
                    </m:oMath>
                  </m:oMathPara>
                </a14:m>
                <a:endParaRPr lang="de-DE" b="0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F963B9CE-04DE-C358-6383-60FB633E16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8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F5DB7-89D6-96FB-E59F-552CB7B836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Ungleichungen</a:t>
            </a:r>
            <a:endParaRPr lang="de-DE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247B98-B906-8F94-C97E-7F6C9E313D1C}"/>
                  </a:ext>
                </a:extLst>
              </p:cNvPr>
              <p:cNvSpPr txBox="1"/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| −11</m:t>
                      </m:r>
                    </m:oMath>
                  </m:oMathPara>
                </a14:m>
                <a:endParaRPr lang="de-DE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247B98-B906-8F94-C97E-7F6C9E313D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blipFill>
                <a:blip r:embed="rId3"/>
                <a:stretch>
                  <a:fillRect l="-11688" r="-7792" b="-35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7083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8F804-2D97-CA94-EF34-28689D490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183272ED-AD08-D4B0-C0CA-21BD0004F142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de-DE" b="1" dirty="0"/>
                  <a:t>Beispiel</a:t>
                </a:r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11−2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&lt;15</m:t>
                      </m:r>
                    </m:oMath>
                  </m:oMathPara>
                </a14:m>
                <a:endParaRPr lang="de-DE" b="0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de-DE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&lt;4</m:t>
                      </m:r>
                    </m:oMath>
                  </m:oMathPara>
                </a14:m>
                <a:endParaRPr lang="de-DE" b="0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de-DE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183272ED-AD08-D4B0-C0CA-21BD0004F1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8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E911E-0883-D1F2-DB85-83C139C0B7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Ungleichungen</a:t>
            </a:r>
            <a:endParaRPr lang="de-DE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7100D80-CF99-8183-A3AE-061E1D783513}"/>
                  </a:ext>
                </a:extLst>
              </p:cNvPr>
              <p:cNvSpPr txBox="1"/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−11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7100D80-CF99-8183-A3AE-061E1D783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blipFill>
                <a:blip r:embed="rId3"/>
                <a:stretch>
                  <a:fillRect l="-11688" r="-7792" b="-35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A3016A-EEAA-9F2C-3832-A3E4050F6E89}"/>
                  </a:ext>
                </a:extLst>
              </p:cNvPr>
              <p:cNvSpPr txBox="1"/>
              <p:nvPr/>
            </p:nvSpPr>
            <p:spPr>
              <a:xfrm>
                <a:off x="8101374" y="3407284"/>
                <a:ext cx="1087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| :(</m:t>
                      </m:r>
                      <m:r>
                        <a:rPr lang="de-DE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2)</m:t>
                      </m:r>
                    </m:oMath>
                  </m:oMathPara>
                </a14:m>
                <a:endParaRPr lang="de-DE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A3016A-EEAA-9F2C-3832-A3E4050F6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74" y="3407284"/>
                <a:ext cx="1087862" cy="369332"/>
              </a:xfrm>
              <a:prstGeom prst="rect">
                <a:avLst/>
              </a:prstGeom>
              <a:blipFill>
                <a:blip r:embed="rId4"/>
                <a:stretch>
                  <a:fillRect l="-10112" r="-10112" b="-3278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6533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497FB-7F11-553A-E5D6-B761E2D23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9ED58A6-951B-828F-E0B4-D0014580D2F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de-DE" b="1" dirty="0"/>
                  <a:t>Beispiel</a:t>
                </a:r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11−2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&lt;15</m:t>
                      </m:r>
                    </m:oMath>
                  </m:oMathPara>
                </a14:m>
                <a:endParaRPr lang="de-DE" b="0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−2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&lt;4</m:t>
                      </m:r>
                    </m:oMath>
                  </m:oMathPara>
                </a14:m>
                <a:endParaRPr lang="de-DE" b="0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de-DE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&gt;−2</m:t>
                      </m:r>
                    </m:oMath>
                  </m:oMathPara>
                </a14:m>
                <a:endParaRPr lang="de-DE" dirty="0"/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&gt;−2 </m:t>
                          </m:r>
                        </m:e>
                      </m:d>
                      <m:r>
                        <a:rPr lang="de-DE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de-DE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ℚ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9ED58A6-951B-828F-E0B4-D0014580D2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88" t="-18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CD156-E1D9-2BD2-779B-CB889F74B2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Ungleichungen</a:t>
            </a:r>
            <a:endParaRPr lang="de-DE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D300BE-B1CA-EAC7-7EE7-FA7EBF38D330}"/>
                  </a:ext>
                </a:extLst>
              </p:cNvPr>
              <p:cNvSpPr txBox="1"/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−11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D300BE-B1CA-EAC7-7EE7-FA7EBF38D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75" y="2686175"/>
                <a:ext cx="939937" cy="369332"/>
              </a:xfrm>
              <a:prstGeom prst="rect">
                <a:avLst/>
              </a:prstGeom>
              <a:blipFill>
                <a:blip r:embed="rId3"/>
                <a:stretch>
                  <a:fillRect l="-11688" r="-7792" b="-35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5734845-8222-3540-CB35-5FA862257F85}"/>
                  </a:ext>
                </a:extLst>
              </p:cNvPr>
              <p:cNvSpPr txBox="1"/>
              <p:nvPr/>
            </p:nvSpPr>
            <p:spPr>
              <a:xfrm>
                <a:off x="8101374" y="3407284"/>
                <a:ext cx="1087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:(−2)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5734845-8222-3540-CB35-5FA862257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374" y="3407284"/>
                <a:ext cx="1087862" cy="369332"/>
              </a:xfrm>
              <a:prstGeom prst="rect">
                <a:avLst/>
              </a:prstGeom>
              <a:blipFill>
                <a:blip r:embed="rId4"/>
                <a:stretch>
                  <a:fillRect l="-10112" r="-10112" b="-3278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5446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Widescreen</PresentationFormat>
  <Paragraphs>57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2026-06-28T13:28:09Z</dcterms:modified>
</cp:coreProperties>
</file>