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8:27.074" v="4385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8:27.074" v="4385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8:27.074" v="4385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8:35.282" v="4367" actId="6549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8:35.282" v="4367" actId="6549"/>
          <ac:spMkLst>
            <pc:docMk/>
            <pc:sldMk cId="731342146" sldId="316"/>
            <ac:spMk id="3" creationId="{6724E909-53D3-198E-2E98-3E1E2E11A00C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8:40.745" v="4379" actId="6549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8:40.745" v="4379" actId="6549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8:45.440" v="4384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8:45.440" v="4384" actId="20577"/>
          <ac:spMkLst>
            <pc:docMk/>
            <pc:sldMk cId="2975260493" sldId="318"/>
            <ac:spMk id="3" creationId="{4DB3EC84-B08E-E953-226B-20578BCC2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A2BE7-D51F-D7D2-9293-1C1BC1AA77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44" t="32584"/>
          <a:stretch>
            <a:fillRect/>
          </a:stretch>
        </p:blipFill>
        <p:spPr>
          <a:xfrm>
            <a:off x="628950" y="2708694"/>
            <a:ext cx="10934099" cy="85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Mit Gleichungen </a:t>
            </a:r>
            <a:r>
              <a:rPr lang="de-DE" b="1" dirty="0">
                <a:solidFill>
                  <a:srgbClr val="FFC000"/>
                </a:solidFill>
              </a:rPr>
              <a:t>modellieren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4F5A6-8FF5-3A8A-0ED2-4E23A3006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50" y="2907102"/>
            <a:ext cx="6169074" cy="34241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F1D84C-8251-E565-632B-16B26BD4A1FF}"/>
              </a:ext>
            </a:extLst>
          </p:cNvPr>
          <p:cNvSpPr txBox="1"/>
          <p:nvPr/>
        </p:nvSpPr>
        <p:spPr>
          <a:xfrm>
            <a:off x="1006414" y="1134522"/>
            <a:ext cx="10179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>
                <a:solidFill>
                  <a:schemeClr val="bg1"/>
                </a:solidFill>
                <a:latin typeface="Montserrat" pitchFamily="2" charset="0"/>
              </a:rPr>
              <a:t>Wie viel muss jeder bezahlen?</a:t>
            </a:r>
          </a:p>
        </p:txBody>
      </p:sp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9B4D939-54A6-88A4-F027-83E71FBFACD5}"/>
              </a:ext>
            </a:extLst>
          </p:cNvPr>
          <p:cNvCxnSpPr>
            <a:cxnSpLocks/>
          </p:cNvCxnSpPr>
          <p:nvPr/>
        </p:nvCxnSpPr>
        <p:spPr>
          <a:xfrm>
            <a:off x="6096000" y="2602874"/>
            <a:ext cx="0" cy="390531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Modellierung</a:t>
            </a:r>
          </a:p>
        </p:txBody>
      </p:sp>
      <p:pic>
        <p:nvPicPr>
          <p:cNvPr id="4" name="Picture 2" descr="Hand drawn black doodle arrow on transparent background PNG - Similar PNG">
            <a:extLst>
              <a:ext uri="{FF2B5EF4-FFF2-40B4-BE49-F238E27FC236}">
                <a16:creationId xmlns:a16="http://schemas.microsoft.com/office/drawing/2014/main" id="{F29D7A60-6BE0-250D-EACC-FB37B802E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3833" y1="67833" x2="23833" y2="67833"/>
                        <a14:backgroundMark x1="20833" y1="66167" x2="2083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31721" flipV="1">
            <a:off x="5057837" y="3181710"/>
            <a:ext cx="1915692" cy="191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9FDC9C-C735-5698-E716-6B65A2DD2E7F}"/>
              </a:ext>
            </a:extLst>
          </p:cNvPr>
          <p:cNvSpPr txBox="1"/>
          <p:nvPr/>
        </p:nvSpPr>
        <p:spPr>
          <a:xfrm>
            <a:off x="2024623" y="2043785"/>
            <a:ext cx="226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Montserrat" pitchFamily="2" charset="0"/>
              </a:rPr>
              <a:t>Realwelt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445E6E-41C2-3EA1-5484-14FEFA17D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355" y="2931996"/>
            <a:ext cx="2560350" cy="14211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32C87B-2FC0-F208-030E-C73ADDA7C87E}"/>
              </a:ext>
            </a:extLst>
          </p:cNvPr>
          <p:cNvSpPr txBox="1"/>
          <p:nvPr/>
        </p:nvSpPr>
        <p:spPr>
          <a:xfrm>
            <a:off x="7139213" y="2043785"/>
            <a:ext cx="3028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Montserrat" pitchFamily="2" charset="0"/>
              </a:rPr>
              <a:t>Mathematik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48531B-391B-65C0-32B0-C0D5DB52D311}"/>
              </a:ext>
            </a:extLst>
          </p:cNvPr>
          <p:cNvSpPr txBox="1"/>
          <p:nvPr/>
        </p:nvSpPr>
        <p:spPr>
          <a:xfrm>
            <a:off x="4965939" y="3244334"/>
            <a:ext cx="226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Montserrat" pitchFamily="2" charset="0"/>
              </a:rPr>
              <a:t>Problem</a:t>
            </a:r>
          </a:p>
        </p:txBody>
      </p:sp>
      <p:pic>
        <p:nvPicPr>
          <p:cNvPr id="11" name="Picture 2" descr="Hand drawn black doodle arrow on transparent background PNG - Similar PNG">
            <a:extLst>
              <a:ext uri="{FF2B5EF4-FFF2-40B4-BE49-F238E27FC236}">
                <a16:creationId xmlns:a16="http://schemas.microsoft.com/office/drawing/2014/main" id="{72326A90-A657-AE63-A087-E246CD921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3833" y1="67833" x2="23833" y2="67833"/>
                        <a14:backgroundMark x1="20833" y1="66167" x2="2083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17700" flipV="1">
            <a:off x="5057839" y="4377906"/>
            <a:ext cx="1915692" cy="191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B02F1F-93F5-9206-973E-347355724269}"/>
              </a:ext>
            </a:extLst>
          </p:cNvPr>
          <p:cNvSpPr txBox="1"/>
          <p:nvPr/>
        </p:nvSpPr>
        <p:spPr>
          <a:xfrm>
            <a:off x="4965939" y="5859648"/>
            <a:ext cx="226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Montserrat" pitchFamily="2" charset="0"/>
              </a:rPr>
              <a:t>Lösung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FBE4C1-0A5E-0700-1325-6532DC1D4199}"/>
                  </a:ext>
                </a:extLst>
              </p:cNvPr>
              <p:cNvSpPr txBox="1"/>
              <p:nvPr/>
            </p:nvSpPr>
            <p:spPr>
              <a:xfrm>
                <a:off x="7522661" y="3642552"/>
                <a:ext cx="16074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3⋅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=26</m:t>
                      </m:r>
                    </m:oMath>
                  </m:oMathPara>
                </a14:m>
                <a:endParaRPr lang="de-DE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FBE4C1-0A5E-0700-1325-6532DC1D4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661" y="3642552"/>
                <a:ext cx="160749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A624CF-2253-3B9B-38A1-9610CAE687FA}"/>
                  </a:ext>
                </a:extLst>
              </p:cNvPr>
              <p:cNvSpPr txBox="1"/>
              <p:nvPr/>
            </p:nvSpPr>
            <p:spPr>
              <a:xfrm>
                <a:off x="7967332" y="5095732"/>
                <a:ext cx="120802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f>
                        <m:f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de-DE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A624CF-2253-3B9B-38A1-9610CAE68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332" y="5095732"/>
                <a:ext cx="1208023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71734E-F46F-BB33-5963-4452F858F11C}"/>
                  </a:ext>
                </a:extLst>
              </p:cNvPr>
              <p:cNvSpPr txBox="1"/>
              <p:nvPr/>
            </p:nvSpPr>
            <p:spPr>
              <a:xfrm>
                <a:off x="9655304" y="3613666"/>
                <a:ext cx="7028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:3</m:t>
                      </m:r>
                    </m:oMath>
                  </m:oMathPara>
                </a14:m>
                <a:endParaRPr lang="de-DE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71734E-F46F-BB33-5963-4452F858F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304" y="3613666"/>
                <a:ext cx="70288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A5220C6-2A09-A69E-E7A6-15FB0157E1C0}"/>
              </a:ext>
            </a:extLst>
          </p:cNvPr>
          <p:cNvSpPr txBox="1"/>
          <p:nvPr/>
        </p:nvSpPr>
        <p:spPr>
          <a:xfrm>
            <a:off x="1757872" y="4376869"/>
            <a:ext cx="2941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Montserrat" pitchFamily="2" charset="0"/>
              </a:rPr>
              <a:t>Wie viel muss jeder bezahlen?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6B7FB7-2E95-E9D0-3B4C-9096C96423FF}"/>
              </a:ext>
            </a:extLst>
          </p:cNvPr>
          <p:cNvSpPr txBox="1"/>
          <p:nvPr/>
        </p:nvSpPr>
        <p:spPr>
          <a:xfrm>
            <a:off x="1757872" y="5500458"/>
            <a:ext cx="2941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Montserrat" pitchFamily="2" charset="0"/>
              </a:rPr>
              <a:t>Jeder muss 8,67 € bezahlen.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5D693E-6CED-42DA-51FF-CF56AA78528A}"/>
              </a:ext>
            </a:extLst>
          </p:cNvPr>
          <p:cNvCxnSpPr>
            <a:cxnSpLocks/>
          </p:cNvCxnSpPr>
          <p:nvPr/>
        </p:nvCxnSpPr>
        <p:spPr>
          <a:xfrm>
            <a:off x="1609681" y="4787661"/>
            <a:ext cx="882268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8D169EB-0EA7-E1A3-F3E1-DF1468B370E9}"/>
                  </a:ext>
                </a:extLst>
              </p:cNvPr>
              <p:cNvSpPr txBox="1"/>
              <p:nvPr/>
            </p:nvSpPr>
            <p:spPr>
              <a:xfrm>
                <a:off x="7438119" y="2915718"/>
                <a:ext cx="3922870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400" dirty="0">
                    <a:solidFill>
                      <a:schemeClr val="bg1"/>
                    </a:solidFill>
                    <a:latin typeface="Montserrat" pitchFamily="2" charset="0"/>
                  </a:rPr>
                  <a:t>: Betrag, den jeder bezahlen muss in €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8D169EB-0EA7-E1A3-F3E1-DF1468B37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119" y="2915718"/>
                <a:ext cx="3922870" cy="513282"/>
              </a:xfrm>
              <a:prstGeom prst="rect">
                <a:avLst/>
              </a:prstGeom>
              <a:blipFill>
                <a:blip r:embed="rId8"/>
                <a:stretch>
                  <a:fillRect r="-155" b="-352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Fun44,45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1311215" y="3573006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3D4FA7-CA44-F06E-1F46-77B09681A137}"/>
              </a:ext>
            </a:extLst>
          </p:cNvPr>
          <p:cNvSpPr/>
          <p:nvPr/>
        </p:nvSpPr>
        <p:spPr>
          <a:xfrm>
            <a:off x="1311215" y="4389962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43E1CF-A92B-003B-97F3-96DA3D15675E}"/>
              </a:ext>
            </a:extLst>
          </p:cNvPr>
          <p:cNvSpPr/>
          <p:nvPr/>
        </p:nvSpPr>
        <p:spPr>
          <a:xfrm>
            <a:off x="1311215" y="5602895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2547FC-28D8-8EF2-1FA1-6F8073496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846034"/>
            <a:ext cx="11191336" cy="1924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F7223C-AD02-3F69-81A9-F13CC8CCB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3771006"/>
            <a:ext cx="5669921" cy="2977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BE5F54-83B4-8FC5-7038-979657330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245" y="3771006"/>
            <a:ext cx="5212141" cy="254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Fun44,45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6DBB71-1653-7236-6028-3B216CF13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82" y="1909859"/>
            <a:ext cx="10650436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Fun45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7DA7C7-625C-A608-4647-263504CC7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11" y="2036617"/>
            <a:ext cx="11360989" cy="326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2026-06-28T13:28:27Z</dcterms:modified>
</cp:coreProperties>
</file>