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4" r:id="rId4"/>
    <p:sldId id="276" r:id="rId5"/>
    <p:sldId id="275" r:id="rId6"/>
    <p:sldId id="269" r:id="rId7"/>
    <p:sldId id="277" r:id="rId8"/>
    <p:sldId id="27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000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0E031-C36D-4DFC-998B-461A9A2E11E9}" v="394" dt="2024-03-03T14:12:04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7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g9sfws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C211-51D6-48C2-A9CD-AC4BFD66C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0E867-981C-B224-E925-AD654865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5808"/>
          <a:stretch/>
        </p:blipFill>
        <p:spPr>
          <a:xfrm>
            <a:off x="414266" y="2842940"/>
            <a:ext cx="11363467" cy="11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die </a:t>
            </a:r>
            <a:r>
              <a:rPr lang="en-GB" dirty="0" err="1"/>
              <a:t>Normalparabel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strecken</a:t>
            </a:r>
            <a:r>
              <a:rPr lang="en-GB" dirty="0">
                <a:solidFill>
                  <a:srgbClr val="FFC000"/>
                </a:solidFill>
              </a:rPr>
              <a:t> / </a:t>
            </a:r>
            <a:r>
              <a:rPr lang="en-GB" dirty="0" err="1">
                <a:solidFill>
                  <a:srgbClr val="FFC000"/>
                </a:solidFill>
              </a:rPr>
              <a:t>stauchen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E60DD3-7DC3-D6D3-3823-061FAF512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62" y="522546"/>
            <a:ext cx="11344275" cy="264927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de-DE" sz="2800" b="0" i="0" dirty="0">
                <a:effectLst/>
              </a:rPr>
              <a:t>Suche in den Bildern nach parabelförmigen Objekten und beschreibe, welche Unterschiede und Gemeinsamkeiten du zur Form der Normalparabel siehst. </a:t>
            </a:r>
          </a:p>
          <a:p>
            <a:pPr algn="l">
              <a:lnSpc>
                <a:spcPct val="100000"/>
              </a:lnSpc>
            </a:pPr>
            <a:r>
              <a:rPr lang="de-DE" sz="2800" b="0" i="0" dirty="0">
                <a:effectLst/>
              </a:rPr>
              <a:t>Nenne weitere Beispiele für die Parabelform aus dem Alltag.</a:t>
            </a:r>
            <a:endParaRPr lang="en-DE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F38AB-7216-00F3-E422-147E33AD5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60" t="4624" r="1376" b="4204"/>
          <a:stretch/>
        </p:blipFill>
        <p:spPr>
          <a:xfrm>
            <a:off x="8203621" y="3159140"/>
            <a:ext cx="3625714" cy="2222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AAD20-1E5C-BD2F-5977-44F418D9E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2" t="5885" r="34854" b="6722"/>
          <a:stretch/>
        </p:blipFill>
        <p:spPr>
          <a:xfrm>
            <a:off x="4271819" y="3148403"/>
            <a:ext cx="3800761" cy="223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95F07-A4EC-85BB-EF50-3AA54D504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" t="6305" r="68330" b="6722"/>
          <a:stretch/>
        </p:blipFill>
        <p:spPr>
          <a:xfrm>
            <a:off x="340018" y="3159139"/>
            <a:ext cx="3800760" cy="2222544"/>
          </a:xfrm>
          <a:prstGeom prst="rect">
            <a:avLst/>
          </a:prstGeom>
        </p:spPr>
      </p:pic>
      <p:pic>
        <p:nvPicPr>
          <p:cNvPr id="1026" name="Picture 2" descr="upload.wikimedia.org/wikipedia/commons/thumb/5/57/...">
            <a:hlinkClick r:id="rId3"/>
            <a:extLst>
              <a:ext uri="{FF2B5EF4-FFF2-40B4-BE49-F238E27FC236}">
                <a16:creationId xmlns:a16="http://schemas.microsoft.com/office/drawing/2014/main" id="{175B87B6-DFDD-FE3D-8B74-5E346D6F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23" y="55245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615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7988913" cy="428814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dirty="0"/>
                  <a:t>Der Graph der </a:t>
                </a:r>
                <a:r>
                  <a:rPr lang="en-GB" dirty="0" err="1"/>
                  <a:t>Funktion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mit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  <a:r>
                  <a:rPr lang="en-GB" dirty="0" err="1"/>
                  <a:t>heißt</a:t>
                </a:r>
                <a:r>
                  <a:rPr lang="en-GB" dirty="0"/>
                  <a:t> </a:t>
                </a:r>
                <a:r>
                  <a:rPr lang="en-GB" dirty="0" err="1"/>
                  <a:t>Parabel</a:t>
                </a:r>
                <a:r>
                  <a:rPr lang="en-GB" dirty="0"/>
                  <a:t>. 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	Streckung 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 	Stauchung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 	</a:t>
                </a:r>
                <a:r>
                  <a:rPr lang="en-GB" dirty="0" err="1"/>
                  <a:t>Spiegelung</a:t>
                </a:r>
                <a:r>
                  <a:rPr lang="en-GB" dirty="0"/>
                  <a:t> </a:t>
                </a:r>
              </a:p>
              <a:p>
                <a:pPr>
                  <a:lnSpc>
                    <a:spcPct val="100000"/>
                  </a:lnSpc>
                  <a:buClr>
                    <a:schemeClr val="bg1"/>
                  </a:buClr>
                </a:pPr>
                <a:r>
                  <a:rPr lang="en-GB" dirty="0"/>
                  <a:t>		an der x-</a:t>
                </a:r>
                <a:r>
                  <a:rPr lang="en-GB" dirty="0" err="1"/>
                  <a:t>Achse</a:t>
                </a:r>
                <a:r>
                  <a:rPr lang="en-GB" dirty="0"/>
                  <a:t> (</a:t>
                </a:r>
                <a:r>
                  <a:rPr lang="en-GB" dirty="0" err="1"/>
                  <a:t>zusätzlich</a:t>
                </a:r>
                <a:r>
                  <a:rPr lang="en-GB" dirty="0"/>
                  <a:t>)</a:t>
                </a:r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7988913" cy="4288141"/>
              </a:xfrm>
              <a:blipFill>
                <a:blip r:embed="rId2"/>
                <a:stretch>
                  <a:fillRect l="-1221" t="-9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7186-0EB6-0464-DD2D-E6DDC50BD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Streck</a:t>
            </a:r>
            <a:r>
              <a:rPr lang="en-GB" dirty="0"/>
              <a:t>- / </a:t>
            </a:r>
            <a:r>
              <a:rPr lang="en-GB" dirty="0" err="1"/>
              <a:t>Stauchfaktor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96561-D53A-9812-EAA5-5A234E1F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190" y="1912683"/>
            <a:ext cx="3618244" cy="4875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FFDCFD-D97D-D8C5-99C1-EFC7FB9E6A54}"/>
                  </a:ext>
                </a:extLst>
              </p:cNvPr>
              <p:cNvSpPr txBox="1"/>
              <p:nvPr/>
            </p:nvSpPr>
            <p:spPr>
              <a:xfrm>
                <a:off x="9078987" y="2336657"/>
                <a:ext cx="1053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FFDCFD-D97D-D8C5-99C1-EFC7FB9E6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87" y="2336657"/>
                <a:ext cx="1053044" cy="276999"/>
              </a:xfrm>
              <a:prstGeom prst="rect">
                <a:avLst/>
              </a:prstGeom>
              <a:blipFill>
                <a:blip r:embed="rId4"/>
                <a:stretch>
                  <a:fillRect l="-7514" t="-4348" r="-1734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7F8586-2E22-245B-BF34-3B944470B9FA}"/>
                  </a:ext>
                </a:extLst>
              </p:cNvPr>
              <p:cNvSpPr txBox="1"/>
              <p:nvPr/>
            </p:nvSpPr>
            <p:spPr>
              <a:xfrm>
                <a:off x="8643558" y="1986171"/>
                <a:ext cx="135761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7F8586-2E22-245B-BF34-3B944470B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558" y="1986171"/>
                <a:ext cx="1357616" cy="276999"/>
              </a:xfrm>
              <a:prstGeom prst="rect">
                <a:avLst/>
              </a:prstGeom>
              <a:blipFill>
                <a:blip r:embed="rId5"/>
                <a:stretch>
                  <a:fillRect l="-5830" t="-4444" r="-897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CDD5BA-D8EA-AF40-4494-3BD7CA300190}"/>
                  </a:ext>
                </a:extLst>
              </p:cNvPr>
              <p:cNvSpPr txBox="1"/>
              <p:nvPr/>
            </p:nvSpPr>
            <p:spPr>
              <a:xfrm>
                <a:off x="9402448" y="2755882"/>
                <a:ext cx="118128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CDD5BA-D8EA-AF40-4494-3BD7CA30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448" y="2755882"/>
                <a:ext cx="1181285" cy="276999"/>
              </a:xfrm>
              <a:prstGeom prst="rect">
                <a:avLst/>
              </a:prstGeom>
              <a:blipFill>
                <a:blip r:embed="rId6"/>
                <a:stretch>
                  <a:fillRect l="-6701" t="-4348" r="-1546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C0C82A-DF6C-9783-4EAB-9649EC8A5B40}"/>
                  </a:ext>
                </a:extLst>
              </p:cNvPr>
              <p:cNvSpPr txBox="1"/>
              <p:nvPr/>
            </p:nvSpPr>
            <p:spPr>
              <a:xfrm>
                <a:off x="9078987" y="5950996"/>
                <a:ext cx="12261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C0C82A-DF6C-9783-4EAB-9649EC8A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987" y="5950996"/>
                <a:ext cx="1226170" cy="276999"/>
              </a:xfrm>
              <a:prstGeom prst="rect">
                <a:avLst/>
              </a:prstGeom>
              <a:blipFill>
                <a:blip r:embed="rId7"/>
                <a:stretch>
                  <a:fillRect l="-6468" t="-4348" r="-1493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0DCD50-7350-9B46-AA68-876856811366}"/>
                  </a:ext>
                </a:extLst>
              </p:cNvPr>
              <p:cNvSpPr txBox="1"/>
              <p:nvPr/>
            </p:nvSpPr>
            <p:spPr>
              <a:xfrm>
                <a:off x="9498864" y="5600510"/>
                <a:ext cx="135441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0DCD50-7350-9B46-AA68-876856811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864" y="5600510"/>
                <a:ext cx="1354410" cy="276999"/>
              </a:xfrm>
              <a:prstGeom prst="rect">
                <a:avLst/>
              </a:prstGeom>
              <a:blipFill>
                <a:blip r:embed="rId8"/>
                <a:stretch>
                  <a:fillRect l="-5856" t="-4444" r="-1351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FE31E-94F7-156F-FA33-73D03F0A2E3D}"/>
                  </a:ext>
                </a:extLst>
              </p:cNvPr>
              <p:cNvSpPr txBox="1"/>
              <p:nvPr/>
            </p:nvSpPr>
            <p:spPr>
              <a:xfrm>
                <a:off x="8643558" y="6335727"/>
                <a:ext cx="15307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=−0,5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FE31E-94F7-156F-FA33-73D03F0A2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558" y="6335727"/>
                <a:ext cx="1530740" cy="276999"/>
              </a:xfrm>
              <a:prstGeom prst="rect">
                <a:avLst/>
              </a:prstGeom>
              <a:blipFill>
                <a:blip r:embed="rId9"/>
                <a:stretch>
                  <a:fillRect l="-5179" t="-4348" r="-1195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088CE9-3EB8-AE4E-6B3F-9EE1D8A9AA6D}"/>
                  </a:ext>
                </a:extLst>
              </p:cNvPr>
              <p:cNvSpPr txBox="1"/>
              <p:nvPr/>
            </p:nvSpPr>
            <p:spPr>
              <a:xfrm>
                <a:off x="10974411" y="4073780"/>
                <a:ext cx="72943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(1|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088CE9-3EB8-AE4E-6B3F-9EE1D8A9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411" y="4073780"/>
                <a:ext cx="729430" cy="276999"/>
              </a:xfrm>
              <a:prstGeom prst="rect">
                <a:avLst/>
              </a:prstGeom>
              <a:blipFill>
                <a:blip r:embed="rId10"/>
                <a:stretch>
                  <a:fillRect l="-6667" t="-2174" r="-10833" b="-326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219E0CF-57BD-F8FA-B831-BCEFD8D7D4F0}"/>
              </a:ext>
            </a:extLst>
          </p:cNvPr>
          <p:cNvSpPr/>
          <p:nvPr/>
        </p:nvSpPr>
        <p:spPr>
          <a:xfrm>
            <a:off x="10740511" y="336071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6167A3-6A3F-07BF-D1CB-B10880CFA4F5}"/>
              </a:ext>
            </a:extLst>
          </p:cNvPr>
          <p:cNvSpPr/>
          <p:nvPr/>
        </p:nvSpPr>
        <p:spPr>
          <a:xfrm>
            <a:off x="10737336" y="388658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91B308-911B-68D3-222F-420F5961975A}"/>
              </a:ext>
            </a:extLst>
          </p:cNvPr>
          <p:cNvSpPr/>
          <p:nvPr/>
        </p:nvSpPr>
        <p:spPr>
          <a:xfrm>
            <a:off x="10734161" y="415528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205503-F544-E1B2-2C95-663B98ED1A98}"/>
              </a:ext>
            </a:extLst>
          </p:cNvPr>
          <p:cNvSpPr/>
          <p:nvPr/>
        </p:nvSpPr>
        <p:spPr>
          <a:xfrm>
            <a:off x="10740511" y="548603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A336FE-4189-2D5F-5509-EDAAE657E45D}"/>
              </a:ext>
            </a:extLst>
          </p:cNvPr>
          <p:cNvSpPr/>
          <p:nvPr/>
        </p:nvSpPr>
        <p:spPr>
          <a:xfrm>
            <a:off x="10737336" y="468950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15D82B-90C8-886B-8D24-4384CEEBC084}"/>
              </a:ext>
            </a:extLst>
          </p:cNvPr>
          <p:cNvSpPr/>
          <p:nvPr/>
        </p:nvSpPr>
        <p:spPr>
          <a:xfrm>
            <a:off x="10737336" y="495185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87927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Fun92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FFD38-1EA8-0052-214D-CC729C82F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24"/>
          <a:stretch/>
        </p:blipFill>
        <p:spPr>
          <a:xfrm>
            <a:off x="2021600" y="1510859"/>
            <a:ext cx="8148800" cy="383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1AFE9-75F0-D81E-6983-6FA61F01D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16"/>
          <a:stretch/>
        </p:blipFill>
        <p:spPr>
          <a:xfrm>
            <a:off x="2060035" y="5178289"/>
            <a:ext cx="8071929" cy="14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267D-78A3-971F-6BB9-08A1DA8F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D9B0F-C905-599E-65D1-AA4305E085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Fun92,93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ECC2-82AD-DD9E-D997-1547EA21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61" y="2957293"/>
            <a:ext cx="9403259" cy="3352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2A72A-AA0D-6CFC-236F-9E9380A9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53" y="1812387"/>
            <a:ext cx="9449094" cy="11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208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Fun93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3A33E-9A95-5D15-8EFC-4F5F81BE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73"/>
          <a:stretch/>
        </p:blipFill>
        <p:spPr>
          <a:xfrm>
            <a:off x="2054455" y="1827378"/>
            <a:ext cx="5083463" cy="4444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4C660-345F-37D6-5221-225EB5C73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40" t="4301" r="2094" b="6615"/>
          <a:stretch/>
        </p:blipFill>
        <p:spPr>
          <a:xfrm>
            <a:off x="7494854" y="1827378"/>
            <a:ext cx="3150403" cy="4142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20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2024-03-04T10:57:29Z</dcterms:modified>
</cp:coreProperties>
</file>